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86" r:id="rId3"/>
    <p:sldId id="262" r:id="rId4"/>
    <p:sldId id="274" r:id="rId5"/>
    <p:sldId id="281" r:id="rId6"/>
    <p:sldId id="275" r:id="rId7"/>
    <p:sldId id="276" r:id="rId8"/>
    <p:sldId id="277" r:id="rId9"/>
    <p:sldId id="279" r:id="rId10"/>
    <p:sldId id="278" r:id="rId11"/>
    <p:sldId id="280" r:id="rId12"/>
    <p:sldId id="282" r:id="rId13"/>
    <p:sldId id="287" r:id="rId14"/>
    <p:sldId id="283" r:id="rId15"/>
    <p:sldId id="284" r:id="rId16"/>
    <p:sldId id="285" r:id="rId17"/>
    <p:sldId id="288" r:id="rId18"/>
    <p:sldId id="289" r:id="rId19"/>
  </p:sldIdLst>
  <p:sldSz cx="9144000" cy="6858000" type="screen4x3"/>
  <p:notesSz cx="6858000" cy="994568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53B50B3D-3205-4E02-8F4F-72FF849F1F6C}" type="datetimeFigureOut">
              <a:rPr lang="de-DE" smtClean="0"/>
              <a:pPr/>
              <a:t>04.06.2018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F67EC20-2548-46B0-93A2-B34E91365FD6}" type="slidenum">
              <a:rPr lang="de-DE" smtClean="0"/>
              <a:pPr/>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53B50B3D-3205-4E02-8F4F-72FF849F1F6C}" type="datetimeFigureOut">
              <a:rPr lang="de-DE" smtClean="0"/>
              <a:pPr/>
              <a:t>04.06.2018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F67EC20-2548-46B0-93A2-B34E91365FD6}"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53B50B3D-3205-4E02-8F4F-72FF849F1F6C}" type="datetimeFigureOut">
              <a:rPr lang="de-DE" smtClean="0"/>
              <a:pPr/>
              <a:t>04.06.2018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F67EC20-2548-46B0-93A2-B34E91365FD6}" type="slidenum">
              <a:rPr lang="de-DE" smtClean="0"/>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53B50B3D-3205-4E02-8F4F-72FF849F1F6C}" type="datetimeFigureOut">
              <a:rPr lang="de-DE" smtClean="0"/>
              <a:pPr/>
              <a:t>04.06.2018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F67EC20-2548-46B0-93A2-B34E91365FD6}" type="slidenum">
              <a:rPr lang="de-DE" smtClean="0"/>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fld id="{53B50B3D-3205-4E02-8F4F-72FF849F1F6C}" type="datetimeFigureOut">
              <a:rPr lang="de-DE" smtClean="0"/>
              <a:pPr/>
              <a:t>04.06.2018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F67EC20-2548-46B0-93A2-B34E91365FD6}" type="slidenum">
              <a:rPr lang="de-DE" smtClean="0"/>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53B50B3D-3205-4E02-8F4F-72FF849F1F6C}" type="datetimeFigureOut">
              <a:rPr lang="de-DE" smtClean="0"/>
              <a:pPr/>
              <a:t>04.06.2018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F67EC20-2548-46B0-93A2-B34E91365FD6}" type="slidenum">
              <a:rPr lang="de-DE" smtClean="0"/>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53B50B3D-3205-4E02-8F4F-72FF849F1F6C}" type="datetimeFigureOut">
              <a:rPr lang="de-DE" smtClean="0"/>
              <a:pPr/>
              <a:t>04.06.2018</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0F67EC20-2548-46B0-93A2-B34E91365FD6}" type="slidenum">
              <a:rPr lang="de-DE" smtClean="0"/>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53B50B3D-3205-4E02-8F4F-72FF849F1F6C}" type="datetimeFigureOut">
              <a:rPr lang="de-DE" smtClean="0"/>
              <a:pPr/>
              <a:t>04.06.2018</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0F67EC20-2548-46B0-93A2-B34E91365FD6}"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53B50B3D-3205-4E02-8F4F-72FF849F1F6C}" type="datetimeFigureOut">
              <a:rPr lang="de-DE" smtClean="0"/>
              <a:pPr/>
              <a:t>04.06.2018</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0F67EC20-2548-46B0-93A2-B34E91365FD6}"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53B50B3D-3205-4E02-8F4F-72FF849F1F6C}" type="datetimeFigureOut">
              <a:rPr lang="de-DE" smtClean="0"/>
              <a:pPr/>
              <a:t>04.06.2018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F67EC20-2548-46B0-93A2-B34E91365FD6}" type="slidenum">
              <a:rPr lang="de-DE" smtClean="0"/>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53B50B3D-3205-4E02-8F4F-72FF849F1F6C}" type="datetimeFigureOut">
              <a:rPr lang="de-DE" smtClean="0"/>
              <a:pPr/>
              <a:t>04.06.2018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F67EC20-2548-46B0-93A2-B34E91365FD6}" type="slidenum">
              <a:rPr lang="de-DE" smtClean="0"/>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B50B3D-3205-4E02-8F4F-72FF849F1F6C}" type="datetimeFigureOut">
              <a:rPr lang="de-DE" smtClean="0"/>
              <a:pPr/>
              <a:t>04.06.2018</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67EC20-2548-46B0-93A2-B34E91365FD6}" type="slidenum">
              <a:rPr lang="de-DE" smtClean="0"/>
              <a:pPr/>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google.de/url?sa=i&amp;source=images&amp;cd=&amp;cad=rja&amp;uact=8&amp;ved=2ahUKEwiqypWGkqnbAhVD2qQKHZrqBhgQjRx6BAgBEAU&amp;url=https://de.wikipedia.org/wiki/Kreis_Rendsburg-Eckernf%C3%B6rde&amp;psig=AOvVaw2UaPaG2OnV3NmAYwTU9QFP&amp;ust=1527622128295051"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357158" y="1428736"/>
            <a:ext cx="8501122" cy="3500461"/>
          </a:xfrm>
        </p:spPr>
        <p:txBody>
          <a:bodyPr>
            <a:normAutofit fontScale="90000"/>
          </a:bodyPr>
          <a:lstStyle/>
          <a:p>
            <a:r>
              <a:rPr lang="de-DE" sz="3600" b="1" dirty="0" smtClean="0"/>
              <a:t>Kulturentwicklungsplanung </a:t>
            </a:r>
            <a:br>
              <a:rPr lang="de-DE" sz="3600" b="1" dirty="0" smtClean="0"/>
            </a:br>
            <a:r>
              <a:rPr lang="de-DE" sz="3600" b="1" dirty="0" smtClean="0"/>
              <a:t>im Wirtschaftsraum Rendsburg</a:t>
            </a:r>
            <a:r>
              <a:rPr lang="de-DE" sz="3600" dirty="0" smtClean="0"/>
              <a:t/>
            </a:r>
            <a:br>
              <a:rPr lang="de-DE" sz="3600" dirty="0" smtClean="0"/>
            </a:br>
            <a:r>
              <a:rPr lang="de-DE" sz="3600" dirty="0"/>
              <a:t/>
            </a:r>
            <a:br>
              <a:rPr lang="de-DE" sz="3600" dirty="0"/>
            </a:br>
            <a:r>
              <a:rPr lang="de-DE" sz="3200" dirty="0" smtClean="0"/>
              <a:t>Workshop I</a:t>
            </a:r>
            <a:r>
              <a:rPr lang="de-DE" sz="3600" dirty="0" smtClean="0"/>
              <a:t/>
            </a:r>
            <a:br>
              <a:rPr lang="de-DE" sz="3600" dirty="0" smtClean="0"/>
            </a:br>
            <a:r>
              <a:rPr lang="de-DE" sz="3200" dirty="0" smtClean="0"/>
              <a:t>Vernetzung zwischen Zentrum und Umlandgemeinden</a:t>
            </a:r>
            <a:br>
              <a:rPr lang="de-DE" sz="3200" dirty="0" smtClean="0"/>
            </a:br>
            <a:r>
              <a:rPr lang="de-DE" sz="3200" dirty="0" smtClean="0"/>
              <a:t/>
            </a:r>
            <a:br>
              <a:rPr lang="de-DE" sz="3200" dirty="0" smtClean="0"/>
            </a:br>
            <a:r>
              <a:rPr lang="de-DE" sz="3200" dirty="0" smtClean="0"/>
              <a:t>29. Mai 2018</a:t>
            </a:r>
            <a:br>
              <a:rPr lang="de-DE" sz="3200" dirty="0" smtClean="0"/>
            </a:br>
            <a:r>
              <a:rPr lang="de-DE" sz="3200" dirty="0" smtClean="0"/>
              <a:t>Kulturzentrum Rendsburg</a:t>
            </a:r>
            <a:r>
              <a:rPr lang="de-DE" dirty="0" smtClean="0"/>
              <a:t/>
            </a:r>
            <a:br>
              <a:rPr lang="de-DE" dirty="0" smtClean="0"/>
            </a:br>
            <a:endParaRPr lang="de-DE" dirty="0"/>
          </a:p>
        </p:txBody>
      </p:sp>
      <p:sp>
        <p:nvSpPr>
          <p:cNvPr id="3" name="Untertitel 2"/>
          <p:cNvSpPr>
            <a:spLocks noGrp="1"/>
          </p:cNvSpPr>
          <p:nvPr>
            <p:ph type="subTitle" idx="1"/>
          </p:nvPr>
        </p:nvSpPr>
        <p:spPr>
          <a:xfrm>
            <a:off x="642910" y="4429132"/>
            <a:ext cx="7858180" cy="2000264"/>
          </a:xfrm>
        </p:spPr>
        <p:txBody>
          <a:bodyPr>
            <a:normAutofit fontScale="92500" lnSpcReduction="20000"/>
          </a:bodyPr>
          <a:lstStyle/>
          <a:p>
            <a:endParaRPr lang="de-DE" dirty="0"/>
          </a:p>
          <a:p>
            <a:endParaRPr lang="de-DE" dirty="0" smtClean="0"/>
          </a:p>
          <a:p>
            <a:pPr algn="l"/>
            <a:r>
              <a:rPr lang="de-DE" dirty="0" smtClean="0"/>
              <a:t>________________________________________</a:t>
            </a:r>
          </a:p>
          <a:p>
            <a:pPr algn="l"/>
            <a:r>
              <a:rPr lang="de-DE" sz="1300" dirty="0" smtClean="0"/>
              <a:t>Kulturentwicklungsplanung im Wirtschaftsraum </a:t>
            </a:r>
            <a:r>
              <a:rPr lang="de-DE" sz="1300" dirty="0"/>
              <a:t>R</a:t>
            </a:r>
            <a:r>
              <a:rPr lang="de-DE" sz="1300" dirty="0" smtClean="0"/>
              <a:t>endsburg</a:t>
            </a:r>
            <a:br>
              <a:rPr lang="de-DE" sz="1300" dirty="0" smtClean="0"/>
            </a:br>
            <a:r>
              <a:rPr lang="de-DE" sz="1300" dirty="0" smtClean="0"/>
              <a:t>Workshop I, 29. Mai 2018, Kulturzentrum Rendsburg</a:t>
            </a:r>
            <a:br>
              <a:rPr lang="de-DE" sz="1300" dirty="0" smtClean="0"/>
            </a:br>
            <a:r>
              <a:rPr lang="de-DE" sz="1300" dirty="0" smtClean="0"/>
              <a:t>Dagmar Rösner M.A.</a:t>
            </a:r>
            <a:endParaRPr lang="de-DE" sz="13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251520" y="285728"/>
            <a:ext cx="8568952" cy="5286411"/>
          </a:xfrm>
        </p:spPr>
        <p:txBody>
          <a:bodyPr>
            <a:noAutofit/>
          </a:bodyPr>
          <a:lstStyle/>
          <a:p>
            <a:pPr algn="l"/>
            <a:r>
              <a:rPr lang="de-DE" sz="3200" b="1" dirty="0" smtClean="0"/>
              <a:t>Auswertung nach Sparten</a:t>
            </a:r>
            <a:br>
              <a:rPr lang="de-DE" sz="3200" b="1" dirty="0" smtClean="0"/>
            </a:br>
            <a:r>
              <a:rPr lang="de-DE" sz="3200" b="1" dirty="0" smtClean="0"/>
              <a:t/>
            </a:r>
            <a:br>
              <a:rPr lang="de-DE" sz="3200" b="1" dirty="0" smtClean="0"/>
            </a:br>
            <a:r>
              <a:rPr lang="de-DE" sz="2000" dirty="0" smtClean="0"/>
              <a:t/>
            </a:r>
            <a:br>
              <a:rPr lang="de-DE" sz="2000" dirty="0" smtClean="0"/>
            </a:br>
            <a:r>
              <a:rPr lang="de-DE" sz="2000" dirty="0" smtClean="0"/>
              <a:t/>
            </a:r>
            <a:br>
              <a:rPr lang="de-DE" sz="2000" dirty="0" smtClean="0"/>
            </a:br>
            <a:endParaRPr lang="de-DE" sz="2000" dirty="0"/>
          </a:p>
        </p:txBody>
      </p:sp>
      <p:sp>
        <p:nvSpPr>
          <p:cNvPr id="3" name="Untertitel 2"/>
          <p:cNvSpPr>
            <a:spLocks noGrp="1"/>
          </p:cNvSpPr>
          <p:nvPr>
            <p:ph type="subTitle" idx="1"/>
          </p:nvPr>
        </p:nvSpPr>
        <p:spPr>
          <a:xfrm>
            <a:off x="285720" y="4429132"/>
            <a:ext cx="8215370" cy="2143140"/>
          </a:xfrm>
        </p:spPr>
        <p:txBody>
          <a:bodyPr>
            <a:normAutofit fontScale="85000" lnSpcReduction="20000"/>
          </a:bodyPr>
          <a:lstStyle/>
          <a:p>
            <a:endParaRPr lang="de-DE" dirty="0" smtClean="0"/>
          </a:p>
          <a:p>
            <a:endParaRPr lang="de-DE" dirty="0"/>
          </a:p>
          <a:p>
            <a:endParaRPr lang="de-DE" dirty="0" smtClean="0"/>
          </a:p>
          <a:p>
            <a:pPr algn="l"/>
            <a:r>
              <a:rPr lang="de-DE" dirty="0" smtClean="0"/>
              <a:t>______________________________________________</a:t>
            </a:r>
          </a:p>
          <a:p>
            <a:pPr algn="l"/>
            <a:r>
              <a:rPr lang="de-DE" sz="1400" dirty="0" smtClean="0"/>
              <a:t>Kulturentwicklungsplanung im Wirtschaftsraum </a:t>
            </a:r>
            <a:r>
              <a:rPr lang="de-DE" sz="1400" dirty="0"/>
              <a:t>R</a:t>
            </a:r>
            <a:r>
              <a:rPr lang="de-DE" sz="1400" dirty="0" smtClean="0"/>
              <a:t>endsburg</a:t>
            </a:r>
            <a:br>
              <a:rPr lang="de-DE" sz="1400" dirty="0" smtClean="0"/>
            </a:br>
            <a:r>
              <a:rPr lang="de-DE" sz="1400" dirty="0" smtClean="0"/>
              <a:t>Workshop I, 29. Mai 2018, Kulturzentrum Rendsburg</a:t>
            </a:r>
            <a:br>
              <a:rPr lang="de-DE" sz="1400" dirty="0" smtClean="0"/>
            </a:br>
            <a:r>
              <a:rPr lang="de-DE" sz="1400" dirty="0" smtClean="0"/>
              <a:t>Dagmar Rösner M.A.</a:t>
            </a:r>
            <a:endParaRPr lang="de-DE" sz="1400" dirty="0"/>
          </a:p>
        </p:txBody>
      </p:sp>
      <p:pic>
        <p:nvPicPr>
          <p:cNvPr id="4" name="Grafik 3"/>
          <p:cNvPicPr/>
          <p:nvPr/>
        </p:nvPicPr>
        <p:blipFill>
          <a:blip r:embed="rId2"/>
          <a:srcRect l="1190" t="17328" b="39683"/>
          <a:stretch>
            <a:fillRect/>
          </a:stretch>
        </p:blipFill>
        <p:spPr bwMode="auto">
          <a:xfrm>
            <a:off x="214282" y="1643050"/>
            <a:ext cx="12973050" cy="3095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251520" y="836713"/>
            <a:ext cx="8568952" cy="4521113"/>
          </a:xfrm>
        </p:spPr>
        <p:txBody>
          <a:bodyPr>
            <a:noAutofit/>
          </a:bodyPr>
          <a:lstStyle/>
          <a:p>
            <a:pPr algn="l"/>
            <a:r>
              <a:rPr lang="de-DE" sz="3200" b="1" dirty="0" smtClean="0"/>
              <a:t>Fazit</a:t>
            </a:r>
            <a:r>
              <a:rPr lang="de-DE" sz="2000" dirty="0" smtClean="0"/>
              <a:t/>
            </a:r>
            <a:br>
              <a:rPr lang="de-DE" sz="2000" dirty="0" smtClean="0"/>
            </a:br>
            <a:r>
              <a:rPr lang="de-DE" sz="2000" dirty="0" smtClean="0"/>
              <a:t/>
            </a:r>
            <a:br>
              <a:rPr lang="de-DE" sz="2000" dirty="0" smtClean="0"/>
            </a:br>
            <a:r>
              <a:rPr lang="de-DE" sz="2400" dirty="0" smtClean="0"/>
              <a:t>In den Städten Rendsburg und </a:t>
            </a:r>
            <a:r>
              <a:rPr lang="de-DE" sz="2400" dirty="0" err="1" smtClean="0"/>
              <a:t>Büdelsdorf</a:t>
            </a:r>
            <a:r>
              <a:rPr lang="de-DE" sz="2400" dirty="0" smtClean="0"/>
              <a:t> sind alle Sparten vertreten, viel professionelle Kulturarbeit.</a:t>
            </a:r>
            <a:br>
              <a:rPr lang="de-DE" sz="2400" dirty="0" smtClean="0"/>
            </a:br>
            <a:r>
              <a:rPr lang="de-DE" sz="2400" dirty="0" smtClean="0"/>
              <a:t/>
            </a:r>
            <a:br>
              <a:rPr lang="de-DE" sz="2400" dirty="0" smtClean="0"/>
            </a:br>
            <a:r>
              <a:rPr lang="de-DE" sz="2400" dirty="0" smtClean="0"/>
              <a:t>In den Gemeinden ist die Kulturarbeit i.d.R. ehrenamtlich, Schwerpunkte:</a:t>
            </a:r>
            <a:br>
              <a:rPr lang="de-DE" sz="2400" dirty="0" smtClean="0"/>
            </a:br>
            <a:r>
              <a:rPr lang="de-DE" sz="2400" dirty="0" smtClean="0"/>
              <a:t>Musik (Chor, Spielmannszüge)</a:t>
            </a:r>
            <a:br>
              <a:rPr lang="de-DE" sz="2400" dirty="0" smtClean="0"/>
            </a:br>
            <a:r>
              <a:rPr lang="de-DE" sz="2400" dirty="0" smtClean="0"/>
              <a:t>Jugendkultur</a:t>
            </a:r>
            <a:br>
              <a:rPr lang="de-DE" sz="2400" dirty="0" smtClean="0"/>
            </a:br>
            <a:r>
              <a:rPr lang="de-DE" sz="2400" dirty="0" smtClean="0"/>
              <a:t>VHS</a:t>
            </a:r>
            <a:br>
              <a:rPr lang="de-DE" sz="2400" dirty="0" smtClean="0"/>
            </a:br>
            <a:r>
              <a:rPr lang="de-DE" sz="2400" dirty="0" smtClean="0"/>
              <a:t>Geschichts- und Heimatvereine (viele Querschnittsaufgaben)</a:t>
            </a:r>
            <a:r>
              <a:rPr lang="de-DE" sz="2000" dirty="0" smtClean="0"/>
              <a:t/>
            </a:r>
            <a:br>
              <a:rPr lang="de-DE" sz="2000" dirty="0" smtClean="0"/>
            </a:br>
            <a:endParaRPr lang="de-DE" sz="2000" dirty="0"/>
          </a:p>
        </p:txBody>
      </p:sp>
      <p:sp>
        <p:nvSpPr>
          <p:cNvPr id="3" name="Untertitel 2"/>
          <p:cNvSpPr>
            <a:spLocks noGrp="1"/>
          </p:cNvSpPr>
          <p:nvPr>
            <p:ph type="subTitle" idx="1"/>
          </p:nvPr>
        </p:nvSpPr>
        <p:spPr>
          <a:xfrm>
            <a:off x="285720" y="4429132"/>
            <a:ext cx="8215370" cy="2143140"/>
          </a:xfrm>
        </p:spPr>
        <p:txBody>
          <a:bodyPr>
            <a:normAutofit fontScale="85000" lnSpcReduction="10000"/>
          </a:bodyPr>
          <a:lstStyle/>
          <a:p>
            <a:endParaRPr lang="de-DE" dirty="0"/>
          </a:p>
          <a:p>
            <a:endParaRPr lang="de-DE" dirty="0" smtClean="0"/>
          </a:p>
          <a:p>
            <a:pPr algn="l"/>
            <a:r>
              <a:rPr lang="de-DE" dirty="0" smtClean="0"/>
              <a:t>______________________________________________</a:t>
            </a:r>
          </a:p>
          <a:p>
            <a:pPr algn="l"/>
            <a:r>
              <a:rPr lang="de-DE" sz="1400" dirty="0" smtClean="0"/>
              <a:t>Kulturentwicklungsplanung im Wirtschaftsraum </a:t>
            </a:r>
            <a:r>
              <a:rPr lang="de-DE" sz="1400" dirty="0"/>
              <a:t>R</a:t>
            </a:r>
            <a:r>
              <a:rPr lang="de-DE" sz="1400" dirty="0" smtClean="0"/>
              <a:t>endsburg</a:t>
            </a:r>
            <a:br>
              <a:rPr lang="de-DE" sz="1400" dirty="0" smtClean="0"/>
            </a:br>
            <a:r>
              <a:rPr lang="de-DE" sz="1400" dirty="0" smtClean="0"/>
              <a:t>Workshop I, 29. Mai 2018, Kulturzentrum Rendsburg</a:t>
            </a:r>
            <a:br>
              <a:rPr lang="de-DE" sz="1400" dirty="0" smtClean="0"/>
            </a:br>
            <a:r>
              <a:rPr lang="de-DE" sz="1400" dirty="0" smtClean="0"/>
              <a:t>Dagmar Rösner M.A.</a:t>
            </a:r>
            <a:endParaRPr lang="de-DE" sz="1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251520" y="836713"/>
            <a:ext cx="8568952" cy="4521113"/>
          </a:xfrm>
        </p:spPr>
        <p:txBody>
          <a:bodyPr>
            <a:noAutofit/>
          </a:bodyPr>
          <a:lstStyle/>
          <a:p>
            <a:pPr algn="l"/>
            <a:r>
              <a:rPr lang="de-DE" sz="3200" b="1" dirty="0" smtClean="0"/>
              <a:t>Welche </a:t>
            </a:r>
            <a:r>
              <a:rPr lang="de-DE" sz="3200" b="1" dirty="0" err="1" smtClean="0"/>
              <a:t>Synergieeffekte</a:t>
            </a:r>
            <a:r>
              <a:rPr lang="de-DE" sz="3200" b="1" dirty="0" smtClean="0"/>
              <a:t> sind möglich? </a:t>
            </a:r>
            <a:r>
              <a:rPr lang="de-DE" sz="3200" dirty="0" smtClean="0"/>
              <a:t/>
            </a:r>
            <a:br>
              <a:rPr lang="de-DE" sz="3200" dirty="0" smtClean="0"/>
            </a:br>
            <a:r>
              <a:rPr lang="de-DE" sz="3200" dirty="0" smtClean="0"/>
              <a:t/>
            </a:r>
            <a:br>
              <a:rPr lang="de-DE" sz="3200" dirty="0" smtClean="0"/>
            </a:br>
            <a:r>
              <a:rPr lang="de-DE" sz="3200" b="1" dirty="0" smtClean="0"/>
              <a:t>Wie kann man verknüpfen?</a:t>
            </a:r>
            <a:endParaRPr lang="de-DE" sz="3200" b="1" dirty="0"/>
          </a:p>
        </p:txBody>
      </p:sp>
      <p:sp>
        <p:nvSpPr>
          <p:cNvPr id="3" name="Untertitel 2"/>
          <p:cNvSpPr>
            <a:spLocks noGrp="1"/>
          </p:cNvSpPr>
          <p:nvPr>
            <p:ph type="subTitle" idx="1"/>
          </p:nvPr>
        </p:nvSpPr>
        <p:spPr>
          <a:xfrm>
            <a:off x="285720" y="4429132"/>
            <a:ext cx="8215370" cy="2143140"/>
          </a:xfrm>
        </p:spPr>
        <p:txBody>
          <a:bodyPr>
            <a:normAutofit fontScale="85000" lnSpcReduction="20000"/>
          </a:bodyPr>
          <a:lstStyle/>
          <a:p>
            <a:endParaRPr lang="de-DE" dirty="0" smtClean="0"/>
          </a:p>
          <a:p>
            <a:endParaRPr lang="de-DE" dirty="0"/>
          </a:p>
          <a:p>
            <a:endParaRPr lang="de-DE" dirty="0" smtClean="0"/>
          </a:p>
          <a:p>
            <a:pPr algn="l"/>
            <a:r>
              <a:rPr lang="de-DE" dirty="0" smtClean="0"/>
              <a:t>______________________________________________</a:t>
            </a:r>
          </a:p>
          <a:p>
            <a:pPr algn="l"/>
            <a:r>
              <a:rPr lang="de-DE" sz="1400" dirty="0" smtClean="0"/>
              <a:t>Kulturentwicklungsplanung im Wirtschaftsraum </a:t>
            </a:r>
            <a:r>
              <a:rPr lang="de-DE" sz="1400" dirty="0"/>
              <a:t>R</a:t>
            </a:r>
            <a:r>
              <a:rPr lang="de-DE" sz="1400" dirty="0" smtClean="0"/>
              <a:t>endsburg</a:t>
            </a:r>
            <a:br>
              <a:rPr lang="de-DE" sz="1400" dirty="0" smtClean="0"/>
            </a:br>
            <a:r>
              <a:rPr lang="de-DE" sz="1400" dirty="0" smtClean="0"/>
              <a:t>Workshop I, 29. Mai 2018, Kulturzentrum Rendsburg</a:t>
            </a:r>
            <a:br>
              <a:rPr lang="de-DE" sz="1400" dirty="0" smtClean="0"/>
            </a:br>
            <a:r>
              <a:rPr lang="de-DE" sz="1400" dirty="0" smtClean="0"/>
              <a:t>Dagmar Rösner M.A.</a:t>
            </a:r>
            <a:endParaRPr lang="de-DE" sz="1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251520" y="285729"/>
            <a:ext cx="8749636" cy="5072098"/>
          </a:xfrm>
        </p:spPr>
        <p:txBody>
          <a:bodyPr>
            <a:noAutofit/>
          </a:bodyPr>
          <a:lstStyle/>
          <a:p>
            <a:pPr algn="l"/>
            <a:r>
              <a:rPr lang="de-DE" sz="3200" b="1" dirty="0" smtClean="0"/>
              <a:t>Impulsreferate</a:t>
            </a:r>
            <a:r>
              <a:rPr lang="de-DE" sz="3200" dirty="0" smtClean="0"/>
              <a:t/>
            </a:r>
            <a:br>
              <a:rPr lang="de-DE" sz="3200" dirty="0" smtClean="0"/>
            </a:br>
            <a:r>
              <a:rPr lang="de-DE" sz="3200" dirty="0" smtClean="0"/>
              <a:t/>
            </a:r>
            <a:br>
              <a:rPr lang="de-DE" sz="3200" dirty="0" smtClean="0"/>
            </a:br>
            <a:r>
              <a:rPr lang="de-DE" sz="3200" b="1" dirty="0" smtClean="0"/>
              <a:t>Jörg Bülow</a:t>
            </a:r>
            <a:r>
              <a:rPr lang="de-DE" sz="3200" dirty="0" smtClean="0"/>
              <a:t/>
            </a:r>
            <a:br>
              <a:rPr lang="de-DE" sz="3200" dirty="0" smtClean="0"/>
            </a:br>
            <a:r>
              <a:rPr lang="de-DE" sz="2800" dirty="0" err="1" smtClean="0"/>
              <a:t>Gf</a:t>
            </a:r>
            <a:r>
              <a:rPr lang="de-DE" sz="2800" dirty="0" smtClean="0"/>
              <a:t> Vorstandsmitglied, Gemeindetag Schleswig-Holstein</a:t>
            </a:r>
            <a:r>
              <a:rPr lang="de-DE" sz="3200" dirty="0" smtClean="0"/>
              <a:t/>
            </a:r>
            <a:br>
              <a:rPr lang="de-DE" sz="3200" dirty="0" smtClean="0"/>
            </a:br>
            <a:r>
              <a:rPr lang="de-DE" sz="3200" dirty="0" smtClean="0"/>
              <a:t/>
            </a:r>
            <a:br>
              <a:rPr lang="de-DE" sz="3200" dirty="0" smtClean="0"/>
            </a:br>
            <a:r>
              <a:rPr lang="de-DE" sz="3200" b="1" dirty="0" smtClean="0"/>
              <a:t>Reinhard Frank</a:t>
            </a:r>
            <a:r>
              <a:rPr lang="de-DE" sz="3200" dirty="0" smtClean="0"/>
              <a:t/>
            </a:r>
            <a:br>
              <a:rPr lang="de-DE" sz="3200" dirty="0" smtClean="0"/>
            </a:br>
            <a:r>
              <a:rPr lang="de-DE" sz="2800" dirty="0" smtClean="0"/>
              <a:t>Beauftragter für Kultur des Kreises Rendsburg-Eckernförde</a:t>
            </a:r>
            <a:br>
              <a:rPr lang="de-DE" sz="2800" dirty="0" smtClean="0"/>
            </a:br>
            <a:r>
              <a:rPr lang="de-DE" sz="2800" dirty="0" smtClean="0"/>
              <a:t/>
            </a:r>
            <a:br>
              <a:rPr lang="de-DE" sz="2800" dirty="0" smtClean="0"/>
            </a:br>
            <a:r>
              <a:rPr lang="de-DE" sz="3200" b="1" dirty="0" smtClean="0"/>
              <a:t>Dr. Uwe </a:t>
            </a:r>
            <a:r>
              <a:rPr lang="de-DE" sz="3200" b="1" dirty="0" err="1" smtClean="0"/>
              <a:t>Haupenthal</a:t>
            </a:r>
            <a:r>
              <a:rPr lang="de-DE" sz="3200" b="1" dirty="0" smtClean="0"/>
              <a:t> </a:t>
            </a:r>
            <a:br>
              <a:rPr lang="de-DE" sz="3200" b="1" dirty="0" smtClean="0"/>
            </a:br>
            <a:r>
              <a:rPr lang="de-DE" sz="2800" dirty="0" smtClean="0"/>
              <a:t>Geschäftsführer, Museumsverbund Nordfriesland</a:t>
            </a:r>
            <a:r>
              <a:rPr lang="de-DE" sz="3200" dirty="0" smtClean="0"/>
              <a:t/>
            </a:r>
            <a:br>
              <a:rPr lang="de-DE" sz="3200" dirty="0" smtClean="0"/>
            </a:br>
            <a:endParaRPr lang="de-DE" sz="3200" dirty="0"/>
          </a:p>
        </p:txBody>
      </p:sp>
      <p:sp>
        <p:nvSpPr>
          <p:cNvPr id="3" name="Untertitel 2"/>
          <p:cNvSpPr>
            <a:spLocks noGrp="1"/>
          </p:cNvSpPr>
          <p:nvPr>
            <p:ph type="subTitle" idx="1"/>
          </p:nvPr>
        </p:nvSpPr>
        <p:spPr>
          <a:xfrm>
            <a:off x="285720" y="4357694"/>
            <a:ext cx="8215370" cy="2214578"/>
          </a:xfrm>
          <a:ln>
            <a:solidFill>
              <a:schemeClr val="bg1"/>
            </a:solidFill>
          </a:ln>
        </p:spPr>
        <p:txBody>
          <a:bodyPr>
            <a:normAutofit fontScale="85000" lnSpcReduction="20000"/>
          </a:bodyPr>
          <a:lstStyle/>
          <a:p>
            <a:endParaRPr lang="de-DE" dirty="0" smtClean="0"/>
          </a:p>
          <a:p>
            <a:endParaRPr lang="de-DE" dirty="0"/>
          </a:p>
          <a:p>
            <a:endParaRPr lang="de-DE" dirty="0" smtClean="0"/>
          </a:p>
          <a:p>
            <a:pPr algn="l"/>
            <a:r>
              <a:rPr lang="de-DE" dirty="0" smtClean="0"/>
              <a:t>______________________________________________</a:t>
            </a:r>
          </a:p>
          <a:p>
            <a:pPr algn="l"/>
            <a:r>
              <a:rPr lang="de-DE" sz="1400" dirty="0" smtClean="0"/>
              <a:t>Kulturentwicklungsplanung im Wirtschaftsraum </a:t>
            </a:r>
            <a:r>
              <a:rPr lang="de-DE" sz="1400" dirty="0"/>
              <a:t>R</a:t>
            </a:r>
            <a:r>
              <a:rPr lang="de-DE" sz="1400" dirty="0" smtClean="0"/>
              <a:t>endsburg</a:t>
            </a:r>
            <a:br>
              <a:rPr lang="de-DE" sz="1400" dirty="0" smtClean="0"/>
            </a:br>
            <a:r>
              <a:rPr lang="de-DE" sz="1400" dirty="0" smtClean="0"/>
              <a:t>Workshop I, 29. Mai 2018, Kulturzentrum Rendsburg</a:t>
            </a:r>
            <a:br>
              <a:rPr lang="de-DE" sz="1400" dirty="0" smtClean="0"/>
            </a:br>
            <a:r>
              <a:rPr lang="de-DE" sz="1400" dirty="0" smtClean="0"/>
              <a:t>Dagmar Rösner M.A.</a:t>
            </a:r>
            <a:endParaRPr lang="de-DE" sz="1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251520" y="357167"/>
            <a:ext cx="8568952" cy="5000660"/>
          </a:xfrm>
        </p:spPr>
        <p:txBody>
          <a:bodyPr>
            <a:noAutofit/>
          </a:bodyPr>
          <a:lstStyle/>
          <a:p>
            <a:pPr algn="l"/>
            <a:r>
              <a:rPr lang="de-DE" sz="3200" b="1" dirty="0" smtClean="0"/>
              <a:t>Workshops</a:t>
            </a:r>
            <a:br>
              <a:rPr lang="de-DE" sz="3200" b="1" dirty="0" smtClean="0"/>
            </a:br>
            <a:r>
              <a:rPr lang="de-DE" sz="2000" dirty="0" smtClean="0"/>
              <a:t/>
            </a:r>
            <a:br>
              <a:rPr lang="de-DE" sz="2000" dirty="0" smtClean="0"/>
            </a:br>
            <a:r>
              <a:rPr lang="de-DE" sz="2000" dirty="0" smtClean="0"/>
              <a:t/>
            </a:r>
            <a:br>
              <a:rPr lang="de-DE" sz="2000" dirty="0" smtClean="0"/>
            </a:br>
            <a:r>
              <a:rPr lang="de-DE" sz="2800" b="1" dirty="0" smtClean="0"/>
              <a:t>Workshop 1</a:t>
            </a:r>
            <a:r>
              <a:rPr lang="de-DE" sz="2800" dirty="0" smtClean="0"/>
              <a:t/>
            </a:r>
            <a:br>
              <a:rPr lang="de-DE" sz="2800" dirty="0" smtClean="0"/>
            </a:br>
            <a:r>
              <a:rPr lang="de-DE" sz="2800" dirty="0" smtClean="0"/>
              <a:t>Der Blick von innen – Wie empfinden die Kommunen das Verhältnis zwischen Zentrum und Umland?</a:t>
            </a:r>
            <a:br>
              <a:rPr lang="de-DE" sz="2800" dirty="0" smtClean="0"/>
            </a:br>
            <a:r>
              <a:rPr lang="de-DE" sz="2800" dirty="0" smtClean="0"/>
              <a:t/>
            </a:r>
            <a:br>
              <a:rPr lang="de-DE" sz="2800" dirty="0" smtClean="0"/>
            </a:br>
            <a:r>
              <a:rPr lang="de-DE" sz="2800" b="1" dirty="0" smtClean="0"/>
              <a:t>Workshop 2</a:t>
            </a:r>
            <a:r>
              <a:rPr lang="de-DE" sz="2800" dirty="0" smtClean="0"/>
              <a:t/>
            </a:r>
            <a:br>
              <a:rPr lang="de-DE" sz="2800" dirty="0" smtClean="0"/>
            </a:br>
            <a:r>
              <a:rPr lang="de-DE" sz="2800" dirty="0" smtClean="0"/>
              <a:t>Unterscheiden sich die kulturellen Identitäten des Umlands und des Zentrums?</a:t>
            </a:r>
            <a:endParaRPr lang="de-DE" sz="2800" dirty="0"/>
          </a:p>
        </p:txBody>
      </p:sp>
      <p:sp>
        <p:nvSpPr>
          <p:cNvPr id="3" name="Untertitel 2"/>
          <p:cNvSpPr>
            <a:spLocks noGrp="1"/>
          </p:cNvSpPr>
          <p:nvPr>
            <p:ph type="subTitle" idx="1"/>
          </p:nvPr>
        </p:nvSpPr>
        <p:spPr>
          <a:xfrm>
            <a:off x="285720" y="4429132"/>
            <a:ext cx="8215370" cy="2143140"/>
          </a:xfrm>
        </p:spPr>
        <p:txBody>
          <a:bodyPr>
            <a:normAutofit fontScale="85000" lnSpcReduction="20000"/>
          </a:bodyPr>
          <a:lstStyle/>
          <a:p>
            <a:endParaRPr lang="de-DE" dirty="0" smtClean="0"/>
          </a:p>
          <a:p>
            <a:endParaRPr lang="de-DE" dirty="0"/>
          </a:p>
          <a:p>
            <a:endParaRPr lang="de-DE" dirty="0" smtClean="0"/>
          </a:p>
          <a:p>
            <a:pPr algn="l"/>
            <a:r>
              <a:rPr lang="de-DE" dirty="0" smtClean="0"/>
              <a:t>______________________________________________</a:t>
            </a:r>
          </a:p>
          <a:p>
            <a:pPr algn="l"/>
            <a:r>
              <a:rPr lang="de-DE" sz="1400" dirty="0" smtClean="0"/>
              <a:t>Kulturentwicklungsplanung im Wirtschaftsraum </a:t>
            </a:r>
            <a:r>
              <a:rPr lang="de-DE" sz="1400" dirty="0"/>
              <a:t>R</a:t>
            </a:r>
            <a:r>
              <a:rPr lang="de-DE" sz="1400" dirty="0" smtClean="0"/>
              <a:t>endsburg</a:t>
            </a:r>
            <a:br>
              <a:rPr lang="de-DE" sz="1400" dirty="0" smtClean="0"/>
            </a:br>
            <a:r>
              <a:rPr lang="de-DE" sz="1400" dirty="0" smtClean="0"/>
              <a:t>Workshop I, 29. Mai 2018, Kulturzentrum Rendsburg</a:t>
            </a:r>
            <a:br>
              <a:rPr lang="de-DE" sz="1400" dirty="0" smtClean="0"/>
            </a:br>
            <a:r>
              <a:rPr lang="de-DE" sz="1400" dirty="0" smtClean="0"/>
              <a:t>Dagmar Rösner M.A.</a:t>
            </a:r>
            <a:endParaRPr lang="de-DE" sz="1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251520" y="285729"/>
            <a:ext cx="8568952" cy="5072098"/>
          </a:xfrm>
        </p:spPr>
        <p:txBody>
          <a:bodyPr>
            <a:noAutofit/>
          </a:bodyPr>
          <a:lstStyle/>
          <a:p>
            <a:pPr algn="l"/>
            <a:r>
              <a:rPr lang="de-DE" sz="3200" b="1" dirty="0" smtClean="0"/>
              <a:t>Berichte aus den Workshops</a:t>
            </a:r>
            <a:endParaRPr lang="de-DE" sz="3200" b="1" dirty="0"/>
          </a:p>
        </p:txBody>
      </p:sp>
      <p:sp>
        <p:nvSpPr>
          <p:cNvPr id="3" name="Untertitel 2"/>
          <p:cNvSpPr>
            <a:spLocks noGrp="1"/>
          </p:cNvSpPr>
          <p:nvPr>
            <p:ph type="subTitle" idx="1"/>
          </p:nvPr>
        </p:nvSpPr>
        <p:spPr>
          <a:xfrm>
            <a:off x="285720" y="4429132"/>
            <a:ext cx="8215370" cy="2143140"/>
          </a:xfrm>
        </p:spPr>
        <p:txBody>
          <a:bodyPr>
            <a:normAutofit fontScale="85000" lnSpcReduction="20000"/>
          </a:bodyPr>
          <a:lstStyle/>
          <a:p>
            <a:endParaRPr lang="de-DE" dirty="0" smtClean="0"/>
          </a:p>
          <a:p>
            <a:endParaRPr lang="de-DE" dirty="0"/>
          </a:p>
          <a:p>
            <a:endParaRPr lang="de-DE" dirty="0" smtClean="0"/>
          </a:p>
          <a:p>
            <a:pPr algn="l"/>
            <a:r>
              <a:rPr lang="de-DE" dirty="0" smtClean="0"/>
              <a:t>______________________________________________</a:t>
            </a:r>
          </a:p>
          <a:p>
            <a:pPr algn="l"/>
            <a:r>
              <a:rPr lang="de-DE" sz="1400" dirty="0" smtClean="0"/>
              <a:t>Kulturentwicklungsplanung im Wirtschaftsraum </a:t>
            </a:r>
            <a:r>
              <a:rPr lang="de-DE" sz="1400" dirty="0"/>
              <a:t>R</a:t>
            </a:r>
            <a:r>
              <a:rPr lang="de-DE" sz="1400" dirty="0" smtClean="0"/>
              <a:t>endsburg</a:t>
            </a:r>
            <a:br>
              <a:rPr lang="de-DE" sz="1400" dirty="0" smtClean="0"/>
            </a:br>
            <a:r>
              <a:rPr lang="de-DE" sz="1400" dirty="0" smtClean="0"/>
              <a:t>Workshop I, 29. Mai 2018, Kulturzentrum Rendsburg</a:t>
            </a:r>
            <a:br>
              <a:rPr lang="de-DE" sz="1400" dirty="0" smtClean="0"/>
            </a:br>
            <a:r>
              <a:rPr lang="de-DE" sz="1400" dirty="0" smtClean="0"/>
              <a:t>Dagmar Rösner M.A.</a:t>
            </a:r>
            <a:endParaRPr lang="de-DE" sz="1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251520" y="836713"/>
            <a:ext cx="8568952" cy="4521113"/>
          </a:xfrm>
        </p:spPr>
        <p:txBody>
          <a:bodyPr>
            <a:noAutofit/>
          </a:bodyPr>
          <a:lstStyle/>
          <a:p>
            <a:pPr algn="l"/>
            <a:r>
              <a:rPr lang="de-DE" sz="3200" b="1" dirty="0" smtClean="0"/>
              <a:t>Diskussion und Zusammenfassung</a:t>
            </a:r>
            <a:endParaRPr lang="de-DE" sz="3200" b="1" dirty="0"/>
          </a:p>
        </p:txBody>
      </p:sp>
      <p:sp>
        <p:nvSpPr>
          <p:cNvPr id="3" name="Untertitel 2"/>
          <p:cNvSpPr>
            <a:spLocks noGrp="1"/>
          </p:cNvSpPr>
          <p:nvPr>
            <p:ph type="subTitle" idx="1"/>
          </p:nvPr>
        </p:nvSpPr>
        <p:spPr>
          <a:xfrm>
            <a:off x="285720" y="4429132"/>
            <a:ext cx="8215370" cy="2143140"/>
          </a:xfrm>
        </p:spPr>
        <p:txBody>
          <a:bodyPr>
            <a:normAutofit fontScale="85000" lnSpcReduction="20000"/>
          </a:bodyPr>
          <a:lstStyle/>
          <a:p>
            <a:endParaRPr lang="de-DE" dirty="0" smtClean="0"/>
          </a:p>
          <a:p>
            <a:endParaRPr lang="de-DE" dirty="0"/>
          </a:p>
          <a:p>
            <a:endParaRPr lang="de-DE" dirty="0" smtClean="0"/>
          </a:p>
          <a:p>
            <a:pPr algn="l"/>
            <a:r>
              <a:rPr lang="de-DE" dirty="0" smtClean="0"/>
              <a:t>______________________________________________</a:t>
            </a:r>
          </a:p>
          <a:p>
            <a:pPr algn="l"/>
            <a:r>
              <a:rPr lang="de-DE" sz="1400" dirty="0" smtClean="0"/>
              <a:t>Kulturentwicklungsplanung im Wirtschaftsraum </a:t>
            </a:r>
            <a:r>
              <a:rPr lang="de-DE" sz="1400" dirty="0"/>
              <a:t>R</a:t>
            </a:r>
            <a:r>
              <a:rPr lang="de-DE" sz="1400" dirty="0" smtClean="0"/>
              <a:t>endsburg</a:t>
            </a:r>
            <a:br>
              <a:rPr lang="de-DE" sz="1400" dirty="0" smtClean="0"/>
            </a:br>
            <a:r>
              <a:rPr lang="de-DE" sz="1400" dirty="0" smtClean="0"/>
              <a:t>Workshop I, 29. Mai 2018, Kulturzentrum Rendsburg</a:t>
            </a:r>
            <a:br>
              <a:rPr lang="de-DE" sz="1400" dirty="0" smtClean="0"/>
            </a:br>
            <a:r>
              <a:rPr lang="de-DE" sz="1400" dirty="0" smtClean="0"/>
              <a:t>Dagmar Rösner M.A.</a:t>
            </a:r>
            <a:endParaRPr lang="de-DE" sz="1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251520" y="428605"/>
            <a:ext cx="8568952" cy="4929222"/>
          </a:xfrm>
        </p:spPr>
        <p:txBody>
          <a:bodyPr>
            <a:noAutofit/>
          </a:bodyPr>
          <a:lstStyle/>
          <a:p>
            <a:pPr lvl="0" algn="l"/>
            <a:r>
              <a:rPr lang="de-DE" sz="3200" b="1" dirty="0" smtClean="0"/>
              <a:t>Einladung zum nächsten Workshop</a:t>
            </a:r>
            <a:br>
              <a:rPr lang="de-DE" sz="3200" b="1" dirty="0" smtClean="0"/>
            </a:br>
            <a:r>
              <a:rPr lang="de-DE" sz="3200" b="1" dirty="0" smtClean="0"/>
              <a:t/>
            </a:r>
            <a:br>
              <a:rPr lang="de-DE" sz="3200" b="1" dirty="0" smtClean="0"/>
            </a:br>
            <a:r>
              <a:rPr lang="de-DE" sz="2800" b="1" dirty="0" smtClean="0"/>
              <a:t>„Zielsetzungen </a:t>
            </a:r>
            <a:br>
              <a:rPr lang="de-DE" sz="2800" b="1" dirty="0" smtClean="0"/>
            </a:br>
            <a:r>
              <a:rPr lang="de-DE" sz="2800" b="1" dirty="0" smtClean="0"/>
              <a:t>für die Kultur im Wirtschaftsraum Rendsburg“</a:t>
            </a:r>
            <a:br>
              <a:rPr lang="de-DE" sz="2800" b="1" dirty="0" smtClean="0"/>
            </a:br>
            <a:r>
              <a:rPr lang="de-DE" sz="2800" b="1" dirty="0" smtClean="0"/>
              <a:t/>
            </a:r>
            <a:br>
              <a:rPr lang="de-DE" sz="2800" b="1" dirty="0" smtClean="0"/>
            </a:br>
            <a:r>
              <a:rPr lang="de-DE" sz="2800" dirty="0" smtClean="0"/>
              <a:t>10. Juli 2018 , 16:30 Uhr – 19:30 Uhr, Kulturzentrum Rendsburg</a:t>
            </a:r>
            <a:r>
              <a:rPr lang="de-DE" sz="3200" b="1" dirty="0" smtClean="0"/>
              <a:t/>
            </a:r>
            <a:br>
              <a:rPr lang="de-DE" sz="3200" b="1" dirty="0" smtClean="0"/>
            </a:br>
            <a:r>
              <a:rPr lang="de-DE" sz="2000" dirty="0" smtClean="0"/>
              <a:t/>
            </a:r>
            <a:br>
              <a:rPr lang="de-DE" sz="2000" dirty="0" smtClean="0"/>
            </a:br>
            <a:r>
              <a:rPr lang="de-DE" sz="2000" dirty="0" smtClean="0"/>
              <a:t>Themen:</a:t>
            </a:r>
            <a:br>
              <a:rPr lang="de-DE" sz="2000" dirty="0" smtClean="0"/>
            </a:br>
            <a:r>
              <a:rPr lang="de-DE" sz="2000" dirty="0" smtClean="0"/>
              <a:t>Digitalisierung</a:t>
            </a:r>
            <a:br>
              <a:rPr lang="de-DE" sz="2000" dirty="0" smtClean="0"/>
            </a:br>
            <a:r>
              <a:rPr lang="de-DE" sz="2000" dirty="0" smtClean="0"/>
              <a:t>Inklusive Kultur (</a:t>
            </a:r>
            <a:r>
              <a:rPr lang="de-DE" sz="2000" dirty="0" err="1" smtClean="0"/>
              <a:t>Barrierefreiheit</a:t>
            </a:r>
            <a:r>
              <a:rPr lang="de-DE" sz="2000" dirty="0" smtClean="0"/>
              <a:t>, kulturelle Vielfalt, soziale Randgruppen)</a:t>
            </a:r>
            <a:br>
              <a:rPr lang="de-DE" sz="2000" dirty="0" smtClean="0"/>
            </a:br>
            <a:r>
              <a:rPr lang="de-DE" sz="2000" dirty="0" smtClean="0"/>
              <a:t>Strategien für die Jugendkultur / langfristiger Erhalt der Kultur in der Region</a:t>
            </a:r>
            <a:br>
              <a:rPr lang="de-DE" sz="2000" dirty="0" smtClean="0"/>
            </a:br>
            <a:r>
              <a:rPr lang="de-DE" sz="2000" dirty="0" smtClean="0"/>
              <a:t>Kulturmarketing / Kulturtourismus</a:t>
            </a:r>
            <a:endParaRPr lang="de-DE" sz="2000" dirty="0"/>
          </a:p>
        </p:txBody>
      </p:sp>
      <p:sp>
        <p:nvSpPr>
          <p:cNvPr id="3" name="Untertitel 2"/>
          <p:cNvSpPr>
            <a:spLocks noGrp="1"/>
          </p:cNvSpPr>
          <p:nvPr>
            <p:ph type="subTitle" idx="1"/>
          </p:nvPr>
        </p:nvSpPr>
        <p:spPr>
          <a:xfrm>
            <a:off x="285720" y="4429132"/>
            <a:ext cx="8215370" cy="2143140"/>
          </a:xfrm>
        </p:spPr>
        <p:txBody>
          <a:bodyPr>
            <a:normAutofit fontScale="85000" lnSpcReduction="20000"/>
          </a:bodyPr>
          <a:lstStyle/>
          <a:p>
            <a:endParaRPr lang="de-DE" dirty="0" smtClean="0"/>
          </a:p>
          <a:p>
            <a:endParaRPr lang="de-DE" dirty="0"/>
          </a:p>
          <a:p>
            <a:endParaRPr lang="de-DE" dirty="0" smtClean="0"/>
          </a:p>
          <a:p>
            <a:pPr algn="l"/>
            <a:r>
              <a:rPr lang="de-DE" dirty="0" smtClean="0"/>
              <a:t>______________________________________________</a:t>
            </a:r>
          </a:p>
          <a:p>
            <a:pPr algn="l"/>
            <a:r>
              <a:rPr lang="de-DE" sz="1400" dirty="0" smtClean="0"/>
              <a:t>Kulturentwicklungsplanung im Wirtschaftsraum </a:t>
            </a:r>
            <a:r>
              <a:rPr lang="de-DE" sz="1400" dirty="0"/>
              <a:t>R</a:t>
            </a:r>
            <a:r>
              <a:rPr lang="de-DE" sz="1400" dirty="0" smtClean="0"/>
              <a:t>endsburg</a:t>
            </a:r>
            <a:br>
              <a:rPr lang="de-DE" sz="1400" dirty="0" smtClean="0"/>
            </a:br>
            <a:r>
              <a:rPr lang="de-DE" sz="1400" dirty="0" smtClean="0"/>
              <a:t>Workshop I, 29. Mai 2018, Kulturzentrum Rendsburg</a:t>
            </a:r>
            <a:br>
              <a:rPr lang="de-DE" sz="1400" dirty="0" smtClean="0"/>
            </a:br>
            <a:r>
              <a:rPr lang="de-DE" sz="1400" dirty="0" smtClean="0"/>
              <a:t>Dagmar Rösner M.A.</a:t>
            </a:r>
            <a:endParaRPr lang="de-DE" sz="1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251520" y="836713"/>
            <a:ext cx="8568952" cy="4521113"/>
          </a:xfrm>
        </p:spPr>
        <p:txBody>
          <a:bodyPr>
            <a:noAutofit/>
          </a:bodyPr>
          <a:lstStyle/>
          <a:p>
            <a:r>
              <a:rPr lang="de-DE" sz="3200" b="1" dirty="0" smtClean="0"/>
              <a:t>Vielen Dank!</a:t>
            </a:r>
            <a:endParaRPr lang="de-DE" sz="3200" b="1" dirty="0"/>
          </a:p>
        </p:txBody>
      </p:sp>
      <p:sp>
        <p:nvSpPr>
          <p:cNvPr id="3" name="Untertitel 2"/>
          <p:cNvSpPr>
            <a:spLocks noGrp="1"/>
          </p:cNvSpPr>
          <p:nvPr>
            <p:ph type="subTitle" idx="1"/>
          </p:nvPr>
        </p:nvSpPr>
        <p:spPr>
          <a:xfrm>
            <a:off x="285720" y="4429132"/>
            <a:ext cx="8215370" cy="2143140"/>
          </a:xfrm>
        </p:spPr>
        <p:txBody>
          <a:bodyPr>
            <a:normAutofit fontScale="85000" lnSpcReduction="20000"/>
          </a:bodyPr>
          <a:lstStyle/>
          <a:p>
            <a:endParaRPr lang="de-DE" dirty="0" smtClean="0"/>
          </a:p>
          <a:p>
            <a:endParaRPr lang="de-DE" dirty="0"/>
          </a:p>
          <a:p>
            <a:endParaRPr lang="de-DE" dirty="0" smtClean="0"/>
          </a:p>
          <a:p>
            <a:pPr algn="l"/>
            <a:r>
              <a:rPr lang="de-DE" dirty="0" smtClean="0"/>
              <a:t>______________________________________________</a:t>
            </a:r>
          </a:p>
          <a:p>
            <a:pPr algn="l"/>
            <a:r>
              <a:rPr lang="de-DE" sz="1400" dirty="0" smtClean="0"/>
              <a:t>Kulturentwicklungsplanung im Wirtschaftsraum </a:t>
            </a:r>
            <a:r>
              <a:rPr lang="de-DE" sz="1400" dirty="0"/>
              <a:t>R</a:t>
            </a:r>
            <a:r>
              <a:rPr lang="de-DE" sz="1400" dirty="0" smtClean="0"/>
              <a:t>endsburg</a:t>
            </a:r>
            <a:br>
              <a:rPr lang="de-DE" sz="1400" dirty="0" smtClean="0"/>
            </a:br>
            <a:r>
              <a:rPr lang="de-DE" sz="1400" dirty="0" smtClean="0"/>
              <a:t>Workshop I, 29. Mai 2018, Kulturzentrum Rendsburg</a:t>
            </a:r>
            <a:br>
              <a:rPr lang="de-DE" sz="1400" dirty="0" smtClean="0"/>
            </a:br>
            <a:r>
              <a:rPr lang="de-DE" sz="1400" dirty="0" smtClean="0"/>
              <a:t>Dagmar Rösner M.A.</a:t>
            </a:r>
            <a:endParaRPr lang="de-DE" sz="1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251520" y="836713"/>
            <a:ext cx="8568952" cy="4521113"/>
          </a:xfrm>
        </p:spPr>
        <p:txBody>
          <a:bodyPr>
            <a:noAutofit/>
          </a:bodyPr>
          <a:lstStyle/>
          <a:p>
            <a:pPr algn="l"/>
            <a:r>
              <a:rPr lang="de-DE" sz="3200" b="1" dirty="0" smtClean="0"/>
              <a:t>Begrüßung</a:t>
            </a:r>
            <a:r>
              <a:rPr lang="de-DE" sz="3200" dirty="0" smtClean="0"/>
              <a:t/>
            </a:r>
            <a:br>
              <a:rPr lang="de-DE" sz="3200" dirty="0" smtClean="0"/>
            </a:br>
            <a:r>
              <a:rPr lang="de-DE" sz="3200" dirty="0" smtClean="0"/>
              <a:t/>
            </a:r>
            <a:br>
              <a:rPr lang="de-DE" sz="3200" dirty="0" smtClean="0"/>
            </a:br>
            <a:r>
              <a:rPr lang="de-DE" sz="3200" b="1" dirty="0" smtClean="0"/>
              <a:t>Andrea Loose</a:t>
            </a:r>
            <a:r>
              <a:rPr lang="de-DE" sz="3200" dirty="0" smtClean="0"/>
              <a:t/>
            </a:r>
            <a:br>
              <a:rPr lang="de-DE" sz="3200" dirty="0" smtClean="0"/>
            </a:br>
            <a:r>
              <a:rPr lang="de-DE" sz="2800" dirty="0" smtClean="0"/>
              <a:t>Stadt Rendsburg, Fachbereich Bürgerdienste </a:t>
            </a:r>
            <a:r>
              <a:rPr lang="de-DE" sz="3200" dirty="0" smtClean="0"/>
              <a:t/>
            </a:r>
            <a:br>
              <a:rPr lang="de-DE" sz="3200" dirty="0" smtClean="0"/>
            </a:br>
            <a:r>
              <a:rPr lang="de-DE" sz="3200" dirty="0" smtClean="0"/>
              <a:t/>
            </a:r>
            <a:br>
              <a:rPr lang="de-DE" sz="3200" dirty="0" smtClean="0"/>
            </a:br>
            <a:r>
              <a:rPr lang="de-DE" sz="3200" b="1" dirty="0" smtClean="0"/>
              <a:t>Dagmar Rösner M.A.</a:t>
            </a:r>
            <a:r>
              <a:rPr lang="de-DE" sz="3200" dirty="0" smtClean="0"/>
              <a:t/>
            </a:r>
            <a:br>
              <a:rPr lang="de-DE" sz="3200" dirty="0" smtClean="0"/>
            </a:br>
            <a:r>
              <a:rPr lang="de-DE" sz="2800" dirty="0" smtClean="0"/>
              <a:t>Moderatorin</a:t>
            </a:r>
            <a:endParaRPr lang="de-DE" sz="2800" dirty="0"/>
          </a:p>
        </p:txBody>
      </p:sp>
      <p:sp>
        <p:nvSpPr>
          <p:cNvPr id="3" name="Untertitel 2"/>
          <p:cNvSpPr>
            <a:spLocks noGrp="1"/>
          </p:cNvSpPr>
          <p:nvPr>
            <p:ph type="subTitle" idx="1"/>
          </p:nvPr>
        </p:nvSpPr>
        <p:spPr>
          <a:xfrm>
            <a:off x="285720" y="4143380"/>
            <a:ext cx="8215370" cy="2428892"/>
          </a:xfrm>
        </p:spPr>
        <p:txBody>
          <a:bodyPr>
            <a:normAutofit fontScale="85000" lnSpcReduction="10000"/>
          </a:bodyPr>
          <a:lstStyle/>
          <a:p>
            <a:endParaRPr lang="de-DE" dirty="0" smtClean="0"/>
          </a:p>
          <a:p>
            <a:endParaRPr lang="de-DE" dirty="0"/>
          </a:p>
          <a:p>
            <a:endParaRPr lang="de-DE" dirty="0" smtClean="0"/>
          </a:p>
          <a:p>
            <a:pPr algn="l"/>
            <a:r>
              <a:rPr lang="de-DE" dirty="0" smtClean="0"/>
              <a:t>______________________________________________</a:t>
            </a:r>
          </a:p>
          <a:p>
            <a:pPr algn="l"/>
            <a:r>
              <a:rPr lang="de-DE" sz="1400" dirty="0" smtClean="0"/>
              <a:t>Kulturentwicklungsplanung im Wirtschaftsraum </a:t>
            </a:r>
            <a:r>
              <a:rPr lang="de-DE" sz="1400" dirty="0"/>
              <a:t>R</a:t>
            </a:r>
            <a:r>
              <a:rPr lang="de-DE" sz="1400" dirty="0" smtClean="0"/>
              <a:t>endsburg</a:t>
            </a:r>
            <a:br>
              <a:rPr lang="de-DE" sz="1400" dirty="0" smtClean="0"/>
            </a:br>
            <a:r>
              <a:rPr lang="de-DE" sz="1400" dirty="0" smtClean="0"/>
              <a:t>Workshop I, 29. Mai 2018, Kulturzentrum Rendsburg</a:t>
            </a:r>
            <a:br>
              <a:rPr lang="de-DE" sz="1400" dirty="0" smtClean="0"/>
            </a:br>
            <a:r>
              <a:rPr lang="de-DE" sz="1400" dirty="0" smtClean="0"/>
              <a:t>Dagmar Rösner M.A.</a:t>
            </a:r>
            <a:endParaRPr lang="de-DE" sz="1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251520" y="836713"/>
            <a:ext cx="8568952" cy="4608512"/>
          </a:xfrm>
        </p:spPr>
        <p:txBody>
          <a:bodyPr>
            <a:noAutofit/>
          </a:bodyPr>
          <a:lstStyle/>
          <a:p>
            <a:pPr algn="l"/>
            <a:r>
              <a:rPr lang="de-DE" sz="3200" b="1" dirty="0"/>
              <a:t>Spezifische Ziele </a:t>
            </a:r>
            <a:r>
              <a:rPr lang="de-DE" sz="3200" b="1" dirty="0" smtClean="0"/>
              <a:t/>
            </a:r>
            <a:br>
              <a:rPr lang="de-DE" sz="3200" b="1" dirty="0" smtClean="0"/>
            </a:br>
            <a:r>
              <a:rPr lang="de-DE" sz="3200" b="1" dirty="0" smtClean="0"/>
              <a:t>des </a:t>
            </a:r>
            <a:r>
              <a:rPr lang="de-DE" sz="3200" b="1" dirty="0" smtClean="0"/>
              <a:t>Kulturentwicklungsprozesses </a:t>
            </a:r>
            <a:r>
              <a:rPr lang="de-DE" sz="3200" b="1" dirty="0"/>
              <a:t>in der </a:t>
            </a:r>
            <a:r>
              <a:rPr lang="de-DE" sz="3200" b="1" dirty="0" smtClean="0"/>
              <a:t>Region</a:t>
            </a:r>
            <a:r>
              <a:rPr lang="de-DE" sz="2000" b="1" dirty="0" smtClean="0"/>
              <a:t/>
            </a:r>
            <a:br>
              <a:rPr lang="de-DE" sz="2000" b="1" dirty="0" smtClean="0"/>
            </a:br>
            <a:r>
              <a:rPr lang="de-DE" sz="2000" b="1" dirty="0"/>
              <a:t/>
            </a:r>
            <a:br>
              <a:rPr lang="de-DE" sz="2000" b="1" dirty="0"/>
            </a:br>
            <a:r>
              <a:rPr lang="de-DE" sz="2000" dirty="0"/>
              <a:t>In der Kulturentwicklungskonzeption des Wirtschaftsraumes sollen auf regionaler </a:t>
            </a:r>
            <a:r>
              <a:rPr lang="de-DE" sz="2000" dirty="0" smtClean="0"/>
              <a:t>Ebene</a:t>
            </a:r>
            <a:r>
              <a:rPr lang="de-DE" sz="2000" dirty="0"/>
              <a:t> </a:t>
            </a:r>
            <a:r>
              <a:rPr lang="de-DE" sz="2000" dirty="0" smtClean="0"/>
              <a:t>Möglichkeiten </a:t>
            </a:r>
            <a:r>
              <a:rPr lang="de-DE" sz="2000" dirty="0"/>
              <a:t>der interkommunalen Zusammenarbeit durch überörtliche </a:t>
            </a:r>
            <a:r>
              <a:rPr lang="de-DE" sz="2000" dirty="0" smtClean="0"/>
              <a:t>Kulturentwicklung genutzt </a:t>
            </a:r>
            <a:r>
              <a:rPr lang="de-DE" sz="2000" dirty="0"/>
              <a:t>werden. Damit soll die </a:t>
            </a:r>
            <a:r>
              <a:rPr lang="de-DE" sz="2000" dirty="0" smtClean="0"/>
              <a:t>kulturelle </a:t>
            </a:r>
            <a:r>
              <a:rPr lang="de-DE" sz="2000" dirty="0"/>
              <a:t>Infrastruktur im ländlichen Raum </a:t>
            </a:r>
            <a:r>
              <a:rPr lang="de-DE" sz="2000" dirty="0" smtClean="0"/>
              <a:t>gesichert und </a:t>
            </a:r>
            <a:r>
              <a:rPr lang="de-DE" sz="2000" dirty="0"/>
              <a:t>durch die Bildung überregionaler Verbünde und kooperativer Partnerschaften (</a:t>
            </a:r>
            <a:r>
              <a:rPr lang="de-DE" sz="2000" dirty="0" smtClean="0"/>
              <a:t>Arbeitsgemeinschaften, Zweckverbände</a:t>
            </a:r>
            <a:r>
              <a:rPr lang="de-DE" sz="2000" dirty="0"/>
              <a:t>) </a:t>
            </a:r>
            <a:r>
              <a:rPr lang="de-DE" sz="2000" dirty="0" smtClean="0"/>
              <a:t>weiter-entwickelt </a:t>
            </a:r>
            <a:r>
              <a:rPr lang="de-DE" sz="2000" dirty="0"/>
              <a:t>werden. In diese Aufgabe </a:t>
            </a:r>
            <a:r>
              <a:rPr lang="de-DE" sz="2000" dirty="0" smtClean="0"/>
              <a:t>sollen sowohl </a:t>
            </a:r>
            <a:r>
              <a:rPr lang="de-DE" sz="2000" dirty="0"/>
              <a:t>kommunale Einrichtungen als auch freie Träger einbezogen werden</a:t>
            </a:r>
            <a:r>
              <a:rPr lang="de-DE" sz="2000" dirty="0" smtClean="0"/>
              <a:t>.</a:t>
            </a:r>
            <a:br>
              <a:rPr lang="de-DE" sz="2000" dirty="0" smtClean="0"/>
            </a:br>
            <a:r>
              <a:rPr lang="de-DE" sz="2000" dirty="0"/>
              <a:t/>
            </a:r>
            <a:br>
              <a:rPr lang="de-DE" sz="2000" dirty="0"/>
            </a:br>
            <a:r>
              <a:rPr lang="de-DE" sz="2000" dirty="0" smtClean="0"/>
              <a:t>(TUCHMANN Kulturberatung)</a:t>
            </a:r>
            <a:endParaRPr lang="de-DE" sz="2000" dirty="0"/>
          </a:p>
        </p:txBody>
      </p:sp>
      <p:sp>
        <p:nvSpPr>
          <p:cNvPr id="3" name="Untertitel 2"/>
          <p:cNvSpPr>
            <a:spLocks noGrp="1"/>
          </p:cNvSpPr>
          <p:nvPr>
            <p:ph type="subTitle" idx="1"/>
          </p:nvPr>
        </p:nvSpPr>
        <p:spPr>
          <a:xfrm>
            <a:off x="357158" y="3886200"/>
            <a:ext cx="8143932" cy="2543196"/>
          </a:xfrm>
        </p:spPr>
        <p:txBody>
          <a:bodyPr>
            <a:normAutofit fontScale="85000" lnSpcReduction="10000"/>
          </a:bodyPr>
          <a:lstStyle/>
          <a:p>
            <a:endParaRPr lang="de-DE" dirty="0" smtClean="0"/>
          </a:p>
          <a:p>
            <a:endParaRPr lang="de-DE" dirty="0"/>
          </a:p>
          <a:p>
            <a:endParaRPr lang="de-DE" dirty="0" smtClean="0"/>
          </a:p>
          <a:p>
            <a:pPr algn="l"/>
            <a:r>
              <a:rPr lang="de-DE" dirty="0" smtClean="0"/>
              <a:t>______________________________________________</a:t>
            </a:r>
          </a:p>
          <a:p>
            <a:pPr algn="l"/>
            <a:r>
              <a:rPr lang="de-DE" sz="1400" dirty="0" smtClean="0"/>
              <a:t>Kulturentwicklungsplanung im Wirtschaftsraum </a:t>
            </a:r>
            <a:r>
              <a:rPr lang="de-DE" sz="1400" dirty="0"/>
              <a:t>R</a:t>
            </a:r>
            <a:r>
              <a:rPr lang="de-DE" sz="1400" dirty="0" smtClean="0"/>
              <a:t>endsburg</a:t>
            </a:r>
            <a:br>
              <a:rPr lang="de-DE" sz="1400" dirty="0" smtClean="0"/>
            </a:br>
            <a:r>
              <a:rPr lang="de-DE" sz="1400" dirty="0" smtClean="0"/>
              <a:t>Workshop I, 29. Mai 2018, Kulturzentrum Rendsburg</a:t>
            </a:r>
            <a:br>
              <a:rPr lang="de-DE" sz="1400" dirty="0" smtClean="0"/>
            </a:br>
            <a:r>
              <a:rPr lang="de-DE" sz="1400" dirty="0" smtClean="0"/>
              <a:t>Dagmar Rösner M.A.</a:t>
            </a:r>
            <a:endParaRPr lang="de-DE" sz="1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pic>
        <p:nvPicPr>
          <p:cNvPr id="1026" name="Picture 2" descr="C:\Users\User\Documents\Projekte\2017\Kreiskulturentwicklungsplanung_2017\Infos\800px-Uebersicht-RD.png"/>
          <p:cNvPicPr>
            <a:picLocks noGrp="1" noChangeAspect="1" noChangeArrowheads="1"/>
          </p:cNvPicPr>
          <p:nvPr>
            <p:ph idx="1"/>
          </p:nvPr>
        </p:nvPicPr>
        <p:blipFill>
          <a:blip r:embed="rId2"/>
          <a:srcRect/>
          <a:stretch>
            <a:fillRect/>
          </a:stretch>
        </p:blipFill>
        <p:spPr bwMode="auto">
          <a:xfrm>
            <a:off x="1928794" y="142852"/>
            <a:ext cx="5142858" cy="6222858"/>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rc_mi" descr="Bildergebnis für kreis rendsburg eckernförde">
            <a:hlinkClick r:id="rId2"/>
          </p:cNvPr>
          <p:cNvPicPr>
            <a:picLocks noGrp="1"/>
          </p:cNvPicPr>
          <p:nvPr>
            <p:ph idx="1"/>
          </p:nvPr>
        </p:nvPicPr>
        <p:blipFill>
          <a:blip r:embed="rId3"/>
          <a:srcRect l="17065" t="38907" r="39012" b="24590"/>
          <a:stretch>
            <a:fillRect/>
          </a:stretch>
        </p:blipFill>
        <p:spPr bwMode="auto">
          <a:xfrm>
            <a:off x="2321603" y="1600200"/>
            <a:ext cx="4500794" cy="4525963"/>
          </a:xfrm>
          <a:prstGeom prst="rect">
            <a:avLst/>
          </a:prstGeom>
          <a:noFill/>
          <a:ln w="9525">
            <a:noFill/>
            <a:miter lim="800000"/>
            <a:headEnd/>
            <a:tailEnd/>
          </a:ln>
        </p:spPr>
      </p:pic>
      <p:sp>
        <p:nvSpPr>
          <p:cNvPr id="2" name="Titel 1"/>
          <p:cNvSpPr>
            <a:spLocks noGrp="1"/>
          </p:cNvSpPr>
          <p:nvPr>
            <p:ph type="title"/>
          </p:nvPr>
        </p:nvSpPr>
        <p:spPr/>
        <p:txBody>
          <a:bodyPr/>
          <a:lstStyle/>
          <a:p>
            <a:endParaRPr lang="de-DE"/>
          </a:p>
        </p:txBody>
      </p:sp>
      <p:sp>
        <p:nvSpPr>
          <p:cNvPr id="6" name="Freihandform 5"/>
          <p:cNvSpPr/>
          <p:nvPr/>
        </p:nvSpPr>
        <p:spPr>
          <a:xfrm>
            <a:off x="3270679" y="1932317"/>
            <a:ext cx="2785064" cy="3761117"/>
          </a:xfrm>
          <a:custGeom>
            <a:avLst/>
            <a:gdLst>
              <a:gd name="connsiteX0" fmla="*/ 645713 w 2785064"/>
              <a:gd name="connsiteY0" fmla="*/ 2743200 h 3761117"/>
              <a:gd name="connsiteX1" fmla="*/ 619834 w 2785064"/>
              <a:gd name="connsiteY1" fmla="*/ 2760453 h 3761117"/>
              <a:gd name="connsiteX2" fmla="*/ 533570 w 2785064"/>
              <a:gd name="connsiteY2" fmla="*/ 2777706 h 3761117"/>
              <a:gd name="connsiteX3" fmla="*/ 499064 w 2785064"/>
              <a:gd name="connsiteY3" fmla="*/ 2786332 h 3761117"/>
              <a:gd name="connsiteX4" fmla="*/ 464559 w 2785064"/>
              <a:gd name="connsiteY4" fmla="*/ 2777706 h 3761117"/>
              <a:gd name="connsiteX5" fmla="*/ 455932 w 2785064"/>
              <a:gd name="connsiteY5" fmla="*/ 2734574 h 3761117"/>
              <a:gd name="connsiteX6" fmla="*/ 438679 w 2785064"/>
              <a:gd name="connsiteY6" fmla="*/ 2700068 h 3761117"/>
              <a:gd name="connsiteX7" fmla="*/ 412800 w 2785064"/>
              <a:gd name="connsiteY7" fmla="*/ 2691441 h 3761117"/>
              <a:gd name="connsiteX8" fmla="*/ 404174 w 2785064"/>
              <a:gd name="connsiteY8" fmla="*/ 2639683 h 3761117"/>
              <a:gd name="connsiteX9" fmla="*/ 395547 w 2785064"/>
              <a:gd name="connsiteY9" fmla="*/ 2441275 h 3761117"/>
              <a:gd name="connsiteX10" fmla="*/ 369668 w 2785064"/>
              <a:gd name="connsiteY10" fmla="*/ 2415396 h 3761117"/>
              <a:gd name="connsiteX11" fmla="*/ 317910 w 2785064"/>
              <a:gd name="connsiteY11" fmla="*/ 2380891 h 3761117"/>
              <a:gd name="connsiteX12" fmla="*/ 300657 w 2785064"/>
              <a:gd name="connsiteY12" fmla="*/ 2355011 h 3761117"/>
              <a:gd name="connsiteX13" fmla="*/ 473185 w 2785064"/>
              <a:gd name="connsiteY13" fmla="*/ 2303253 h 3761117"/>
              <a:gd name="connsiteX14" fmla="*/ 490438 w 2785064"/>
              <a:gd name="connsiteY14" fmla="*/ 2277374 h 3761117"/>
              <a:gd name="connsiteX15" fmla="*/ 481812 w 2785064"/>
              <a:gd name="connsiteY15" fmla="*/ 2182483 h 3761117"/>
              <a:gd name="connsiteX16" fmla="*/ 455932 w 2785064"/>
              <a:gd name="connsiteY16" fmla="*/ 2156604 h 3761117"/>
              <a:gd name="connsiteX17" fmla="*/ 412800 w 2785064"/>
              <a:gd name="connsiteY17" fmla="*/ 2113472 h 3761117"/>
              <a:gd name="connsiteX18" fmla="*/ 395547 w 2785064"/>
              <a:gd name="connsiteY18" fmla="*/ 2078966 h 3761117"/>
              <a:gd name="connsiteX19" fmla="*/ 386921 w 2785064"/>
              <a:gd name="connsiteY19" fmla="*/ 2053087 h 3761117"/>
              <a:gd name="connsiteX20" fmla="*/ 223019 w 2785064"/>
              <a:gd name="connsiteY20" fmla="*/ 2027208 h 3761117"/>
              <a:gd name="connsiteX21" fmla="*/ 197140 w 2785064"/>
              <a:gd name="connsiteY21" fmla="*/ 2001328 h 3761117"/>
              <a:gd name="connsiteX22" fmla="*/ 162634 w 2785064"/>
              <a:gd name="connsiteY22" fmla="*/ 1949570 h 3761117"/>
              <a:gd name="connsiteX23" fmla="*/ 154008 w 2785064"/>
              <a:gd name="connsiteY23" fmla="*/ 1923691 h 3761117"/>
              <a:gd name="connsiteX24" fmla="*/ 128129 w 2785064"/>
              <a:gd name="connsiteY24" fmla="*/ 1863306 h 3761117"/>
              <a:gd name="connsiteX25" fmla="*/ 110876 w 2785064"/>
              <a:gd name="connsiteY25" fmla="*/ 1785668 h 3761117"/>
              <a:gd name="connsiteX26" fmla="*/ 205766 w 2785064"/>
              <a:gd name="connsiteY26" fmla="*/ 1466491 h 3761117"/>
              <a:gd name="connsiteX27" fmla="*/ 240272 w 2785064"/>
              <a:gd name="connsiteY27" fmla="*/ 1440611 h 3761117"/>
              <a:gd name="connsiteX28" fmla="*/ 248898 w 2785064"/>
              <a:gd name="connsiteY28" fmla="*/ 1414732 h 3761117"/>
              <a:gd name="connsiteX29" fmla="*/ 266151 w 2785064"/>
              <a:gd name="connsiteY29" fmla="*/ 1388853 h 3761117"/>
              <a:gd name="connsiteX30" fmla="*/ 283404 w 2785064"/>
              <a:gd name="connsiteY30" fmla="*/ 1199072 h 3761117"/>
              <a:gd name="connsiteX31" fmla="*/ 292030 w 2785064"/>
              <a:gd name="connsiteY31" fmla="*/ 1173192 h 3761117"/>
              <a:gd name="connsiteX32" fmla="*/ 309283 w 2785064"/>
              <a:gd name="connsiteY32" fmla="*/ 1147313 h 3761117"/>
              <a:gd name="connsiteX33" fmla="*/ 300657 w 2785064"/>
              <a:gd name="connsiteY33" fmla="*/ 1061049 h 3761117"/>
              <a:gd name="connsiteX34" fmla="*/ 266151 w 2785064"/>
              <a:gd name="connsiteY34" fmla="*/ 1069675 h 3761117"/>
              <a:gd name="connsiteX35" fmla="*/ 257525 w 2785064"/>
              <a:gd name="connsiteY35" fmla="*/ 1043796 h 3761117"/>
              <a:gd name="connsiteX36" fmla="*/ 266151 w 2785064"/>
              <a:gd name="connsiteY36" fmla="*/ 948906 h 3761117"/>
              <a:gd name="connsiteX37" fmla="*/ 326536 w 2785064"/>
              <a:gd name="connsiteY37" fmla="*/ 957532 h 3761117"/>
              <a:gd name="connsiteX38" fmla="*/ 343789 w 2785064"/>
              <a:gd name="connsiteY38" fmla="*/ 983411 h 3761117"/>
              <a:gd name="connsiteX39" fmla="*/ 369668 w 2785064"/>
              <a:gd name="connsiteY39" fmla="*/ 992038 h 3761117"/>
              <a:gd name="connsiteX40" fmla="*/ 395547 w 2785064"/>
              <a:gd name="connsiteY40" fmla="*/ 1009291 h 3761117"/>
              <a:gd name="connsiteX41" fmla="*/ 378295 w 2785064"/>
              <a:gd name="connsiteY41" fmla="*/ 940279 h 3761117"/>
              <a:gd name="connsiteX42" fmla="*/ 369668 w 2785064"/>
              <a:gd name="connsiteY42" fmla="*/ 905774 h 3761117"/>
              <a:gd name="connsiteX43" fmla="*/ 352415 w 2785064"/>
              <a:gd name="connsiteY43" fmla="*/ 871268 h 3761117"/>
              <a:gd name="connsiteX44" fmla="*/ 343789 w 2785064"/>
              <a:gd name="connsiteY44" fmla="*/ 845389 h 3761117"/>
              <a:gd name="connsiteX45" fmla="*/ 335163 w 2785064"/>
              <a:gd name="connsiteY45" fmla="*/ 793630 h 3761117"/>
              <a:gd name="connsiteX46" fmla="*/ 352415 w 2785064"/>
              <a:gd name="connsiteY46" fmla="*/ 715992 h 3761117"/>
              <a:gd name="connsiteX47" fmla="*/ 343789 w 2785064"/>
              <a:gd name="connsiteY47" fmla="*/ 638355 h 3761117"/>
              <a:gd name="connsiteX48" fmla="*/ 317910 w 2785064"/>
              <a:gd name="connsiteY48" fmla="*/ 612475 h 3761117"/>
              <a:gd name="connsiteX49" fmla="*/ 205766 w 2785064"/>
              <a:gd name="connsiteY49" fmla="*/ 586596 h 3761117"/>
              <a:gd name="connsiteX50" fmla="*/ 188513 w 2785064"/>
              <a:gd name="connsiteY50" fmla="*/ 552091 h 3761117"/>
              <a:gd name="connsiteX51" fmla="*/ 179887 w 2785064"/>
              <a:gd name="connsiteY51" fmla="*/ 526211 h 3761117"/>
              <a:gd name="connsiteX52" fmla="*/ 248898 w 2785064"/>
              <a:gd name="connsiteY52" fmla="*/ 543464 h 3761117"/>
              <a:gd name="connsiteX53" fmla="*/ 309283 w 2785064"/>
              <a:gd name="connsiteY53" fmla="*/ 586596 h 3761117"/>
              <a:gd name="connsiteX54" fmla="*/ 361042 w 2785064"/>
              <a:gd name="connsiteY54" fmla="*/ 603849 h 3761117"/>
              <a:gd name="connsiteX55" fmla="*/ 430053 w 2785064"/>
              <a:gd name="connsiteY55" fmla="*/ 595223 h 3761117"/>
              <a:gd name="connsiteX56" fmla="*/ 455932 w 2785064"/>
              <a:gd name="connsiteY56" fmla="*/ 577970 h 3761117"/>
              <a:gd name="connsiteX57" fmla="*/ 516317 w 2785064"/>
              <a:gd name="connsiteY57" fmla="*/ 543464 h 3761117"/>
              <a:gd name="connsiteX58" fmla="*/ 576702 w 2785064"/>
              <a:gd name="connsiteY58" fmla="*/ 491706 h 3761117"/>
              <a:gd name="connsiteX59" fmla="*/ 593955 w 2785064"/>
              <a:gd name="connsiteY59" fmla="*/ 465826 h 3761117"/>
              <a:gd name="connsiteX60" fmla="*/ 637087 w 2785064"/>
              <a:gd name="connsiteY60" fmla="*/ 422694 h 3761117"/>
              <a:gd name="connsiteX61" fmla="*/ 671593 w 2785064"/>
              <a:gd name="connsiteY61" fmla="*/ 465826 h 3761117"/>
              <a:gd name="connsiteX62" fmla="*/ 688846 w 2785064"/>
              <a:gd name="connsiteY62" fmla="*/ 491706 h 3761117"/>
              <a:gd name="connsiteX63" fmla="*/ 783736 w 2785064"/>
              <a:gd name="connsiteY63" fmla="*/ 526211 h 3761117"/>
              <a:gd name="connsiteX64" fmla="*/ 775110 w 2785064"/>
              <a:gd name="connsiteY64" fmla="*/ 491706 h 3761117"/>
              <a:gd name="connsiteX65" fmla="*/ 792363 w 2785064"/>
              <a:gd name="connsiteY65" fmla="*/ 414068 h 3761117"/>
              <a:gd name="connsiteX66" fmla="*/ 818242 w 2785064"/>
              <a:gd name="connsiteY66" fmla="*/ 396815 h 3761117"/>
              <a:gd name="connsiteX67" fmla="*/ 1008023 w 2785064"/>
              <a:gd name="connsiteY67" fmla="*/ 370936 h 3761117"/>
              <a:gd name="connsiteX68" fmla="*/ 1128793 w 2785064"/>
              <a:gd name="connsiteY68" fmla="*/ 224287 h 3761117"/>
              <a:gd name="connsiteX69" fmla="*/ 1163298 w 2785064"/>
              <a:gd name="connsiteY69" fmla="*/ 215660 h 3761117"/>
              <a:gd name="connsiteX70" fmla="*/ 1240936 w 2785064"/>
              <a:gd name="connsiteY70" fmla="*/ 181155 h 3761117"/>
              <a:gd name="connsiteX71" fmla="*/ 1258189 w 2785064"/>
              <a:gd name="connsiteY71" fmla="*/ 155275 h 3761117"/>
              <a:gd name="connsiteX72" fmla="*/ 1284068 w 2785064"/>
              <a:gd name="connsiteY72" fmla="*/ 129396 h 3761117"/>
              <a:gd name="connsiteX73" fmla="*/ 1327200 w 2785064"/>
              <a:gd name="connsiteY73" fmla="*/ 86264 h 3761117"/>
              <a:gd name="connsiteX74" fmla="*/ 1361706 w 2785064"/>
              <a:gd name="connsiteY74" fmla="*/ 43132 h 3761117"/>
              <a:gd name="connsiteX75" fmla="*/ 1378959 w 2785064"/>
              <a:gd name="connsiteY75" fmla="*/ 17253 h 3761117"/>
              <a:gd name="connsiteX76" fmla="*/ 1456596 w 2785064"/>
              <a:gd name="connsiteY76" fmla="*/ 0 h 3761117"/>
              <a:gd name="connsiteX77" fmla="*/ 1534234 w 2785064"/>
              <a:gd name="connsiteY77" fmla="*/ 17253 h 3761117"/>
              <a:gd name="connsiteX78" fmla="*/ 1551487 w 2785064"/>
              <a:gd name="connsiteY78" fmla="*/ 69011 h 3761117"/>
              <a:gd name="connsiteX79" fmla="*/ 1594619 w 2785064"/>
              <a:gd name="connsiteY79" fmla="*/ 112143 h 3761117"/>
              <a:gd name="connsiteX80" fmla="*/ 1585993 w 2785064"/>
              <a:gd name="connsiteY80" fmla="*/ 181155 h 3761117"/>
              <a:gd name="connsiteX81" fmla="*/ 1560113 w 2785064"/>
              <a:gd name="connsiteY81" fmla="*/ 189781 h 3761117"/>
              <a:gd name="connsiteX82" fmla="*/ 1534234 w 2785064"/>
              <a:gd name="connsiteY82" fmla="*/ 207034 h 3761117"/>
              <a:gd name="connsiteX83" fmla="*/ 1508355 w 2785064"/>
              <a:gd name="connsiteY83" fmla="*/ 215660 h 3761117"/>
              <a:gd name="connsiteX84" fmla="*/ 1534234 w 2785064"/>
              <a:gd name="connsiteY84" fmla="*/ 336430 h 3761117"/>
              <a:gd name="connsiteX85" fmla="*/ 1620498 w 2785064"/>
              <a:gd name="connsiteY85" fmla="*/ 370936 h 3761117"/>
              <a:gd name="connsiteX86" fmla="*/ 1646378 w 2785064"/>
              <a:gd name="connsiteY86" fmla="*/ 379562 h 3761117"/>
              <a:gd name="connsiteX87" fmla="*/ 1629125 w 2785064"/>
              <a:gd name="connsiteY87" fmla="*/ 517585 h 3761117"/>
              <a:gd name="connsiteX88" fmla="*/ 1611872 w 2785064"/>
              <a:gd name="connsiteY88" fmla="*/ 543464 h 3761117"/>
              <a:gd name="connsiteX89" fmla="*/ 1585993 w 2785064"/>
              <a:gd name="connsiteY89" fmla="*/ 560717 h 3761117"/>
              <a:gd name="connsiteX90" fmla="*/ 1577366 w 2785064"/>
              <a:gd name="connsiteY90" fmla="*/ 586596 h 3761117"/>
              <a:gd name="connsiteX91" fmla="*/ 1611872 w 2785064"/>
              <a:gd name="connsiteY91" fmla="*/ 621102 h 3761117"/>
              <a:gd name="connsiteX92" fmla="*/ 1646378 w 2785064"/>
              <a:gd name="connsiteY92" fmla="*/ 638355 h 3761117"/>
              <a:gd name="connsiteX93" fmla="*/ 1698136 w 2785064"/>
              <a:gd name="connsiteY93" fmla="*/ 655608 h 3761117"/>
              <a:gd name="connsiteX94" fmla="*/ 1724015 w 2785064"/>
              <a:gd name="connsiteY94" fmla="*/ 595223 h 3761117"/>
              <a:gd name="connsiteX95" fmla="*/ 1793027 w 2785064"/>
              <a:gd name="connsiteY95" fmla="*/ 603849 h 3761117"/>
              <a:gd name="connsiteX96" fmla="*/ 1810279 w 2785064"/>
              <a:gd name="connsiteY96" fmla="*/ 629728 h 3761117"/>
              <a:gd name="connsiteX97" fmla="*/ 1818906 w 2785064"/>
              <a:gd name="connsiteY97" fmla="*/ 655608 h 3761117"/>
              <a:gd name="connsiteX98" fmla="*/ 1905170 w 2785064"/>
              <a:gd name="connsiteY98" fmla="*/ 664234 h 3761117"/>
              <a:gd name="connsiteX99" fmla="*/ 1931049 w 2785064"/>
              <a:gd name="connsiteY99" fmla="*/ 672860 h 3761117"/>
              <a:gd name="connsiteX100" fmla="*/ 1982808 w 2785064"/>
              <a:gd name="connsiteY100" fmla="*/ 698740 h 3761117"/>
              <a:gd name="connsiteX101" fmla="*/ 2163963 w 2785064"/>
              <a:gd name="connsiteY101" fmla="*/ 690113 h 3761117"/>
              <a:gd name="connsiteX102" fmla="*/ 2129457 w 2785064"/>
              <a:gd name="connsiteY102" fmla="*/ 638355 h 3761117"/>
              <a:gd name="connsiteX103" fmla="*/ 2094951 w 2785064"/>
              <a:gd name="connsiteY103" fmla="*/ 621102 h 3761117"/>
              <a:gd name="connsiteX104" fmla="*/ 2069072 w 2785064"/>
              <a:gd name="connsiteY104" fmla="*/ 603849 h 3761117"/>
              <a:gd name="connsiteX105" fmla="*/ 2043193 w 2785064"/>
              <a:gd name="connsiteY105" fmla="*/ 595223 h 3761117"/>
              <a:gd name="connsiteX106" fmla="*/ 2069072 w 2785064"/>
              <a:gd name="connsiteY106" fmla="*/ 586596 h 3761117"/>
              <a:gd name="connsiteX107" fmla="*/ 2276106 w 2785064"/>
              <a:gd name="connsiteY107" fmla="*/ 603849 h 3761117"/>
              <a:gd name="connsiteX108" fmla="*/ 2319238 w 2785064"/>
              <a:gd name="connsiteY108" fmla="*/ 646981 h 3761117"/>
              <a:gd name="connsiteX109" fmla="*/ 2301985 w 2785064"/>
              <a:gd name="connsiteY109" fmla="*/ 672860 h 3761117"/>
              <a:gd name="connsiteX110" fmla="*/ 2293359 w 2785064"/>
              <a:gd name="connsiteY110" fmla="*/ 707366 h 3761117"/>
              <a:gd name="connsiteX111" fmla="*/ 2284732 w 2785064"/>
              <a:gd name="connsiteY111" fmla="*/ 810883 h 3761117"/>
              <a:gd name="connsiteX112" fmla="*/ 2155336 w 2785064"/>
              <a:gd name="connsiteY112" fmla="*/ 793630 h 3761117"/>
              <a:gd name="connsiteX113" fmla="*/ 2103578 w 2785064"/>
              <a:gd name="connsiteY113" fmla="*/ 802257 h 3761117"/>
              <a:gd name="connsiteX114" fmla="*/ 2051819 w 2785064"/>
              <a:gd name="connsiteY114" fmla="*/ 845389 h 3761117"/>
              <a:gd name="connsiteX115" fmla="*/ 2025940 w 2785064"/>
              <a:gd name="connsiteY115" fmla="*/ 940279 h 3761117"/>
              <a:gd name="connsiteX116" fmla="*/ 2034566 w 2785064"/>
              <a:gd name="connsiteY116" fmla="*/ 1035170 h 3761117"/>
              <a:gd name="connsiteX117" fmla="*/ 2069072 w 2785064"/>
              <a:gd name="connsiteY117" fmla="*/ 1043796 h 3761117"/>
              <a:gd name="connsiteX118" fmla="*/ 2120830 w 2785064"/>
              <a:gd name="connsiteY118" fmla="*/ 1069675 h 3761117"/>
              <a:gd name="connsiteX119" fmla="*/ 2146710 w 2785064"/>
              <a:gd name="connsiteY119" fmla="*/ 1095555 h 3761117"/>
              <a:gd name="connsiteX120" fmla="*/ 2172589 w 2785064"/>
              <a:gd name="connsiteY120" fmla="*/ 1130060 h 3761117"/>
              <a:gd name="connsiteX121" fmla="*/ 2207095 w 2785064"/>
              <a:gd name="connsiteY121" fmla="*/ 1181819 h 3761117"/>
              <a:gd name="connsiteX122" fmla="*/ 2232974 w 2785064"/>
              <a:gd name="connsiteY122" fmla="*/ 1207698 h 3761117"/>
              <a:gd name="connsiteX123" fmla="*/ 2276106 w 2785064"/>
              <a:gd name="connsiteY123" fmla="*/ 1276709 h 3761117"/>
              <a:gd name="connsiteX124" fmla="*/ 2362370 w 2785064"/>
              <a:gd name="connsiteY124" fmla="*/ 1233577 h 3761117"/>
              <a:gd name="connsiteX125" fmla="*/ 2396876 w 2785064"/>
              <a:gd name="connsiteY125" fmla="*/ 1181819 h 3761117"/>
              <a:gd name="connsiteX126" fmla="*/ 2448634 w 2785064"/>
              <a:gd name="connsiteY126" fmla="*/ 1190445 h 3761117"/>
              <a:gd name="connsiteX127" fmla="*/ 2465887 w 2785064"/>
              <a:gd name="connsiteY127" fmla="*/ 1224951 h 3761117"/>
              <a:gd name="connsiteX128" fmla="*/ 2440008 w 2785064"/>
              <a:gd name="connsiteY128" fmla="*/ 1354347 h 3761117"/>
              <a:gd name="connsiteX129" fmla="*/ 2448634 w 2785064"/>
              <a:gd name="connsiteY129" fmla="*/ 1449238 h 3761117"/>
              <a:gd name="connsiteX130" fmla="*/ 2457261 w 2785064"/>
              <a:gd name="connsiteY130" fmla="*/ 1475117 h 3761117"/>
              <a:gd name="connsiteX131" fmla="*/ 2474513 w 2785064"/>
              <a:gd name="connsiteY131" fmla="*/ 1449238 h 3761117"/>
              <a:gd name="connsiteX132" fmla="*/ 2526272 w 2785064"/>
              <a:gd name="connsiteY132" fmla="*/ 1414732 h 3761117"/>
              <a:gd name="connsiteX133" fmla="*/ 2552151 w 2785064"/>
              <a:gd name="connsiteY133" fmla="*/ 1423358 h 3761117"/>
              <a:gd name="connsiteX134" fmla="*/ 2578030 w 2785064"/>
              <a:gd name="connsiteY134" fmla="*/ 1457864 h 3761117"/>
              <a:gd name="connsiteX135" fmla="*/ 2612536 w 2785064"/>
              <a:gd name="connsiteY135" fmla="*/ 1492370 h 3761117"/>
              <a:gd name="connsiteX136" fmla="*/ 2629789 w 2785064"/>
              <a:gd name="connsiteY136" fmla="*/ 1578634 h 3761117"/>
              <a:gd name="connsiteX137" fmla="*/ 2664295 w 2785064"/>
              <a:gd name="connsiteY137" fmla="*/ 1656272 h 3761117"/>
              <a:gd name="connsiteX138" fmla="*/ 2690174 w 2785064"/>
              <a:gd name="connsiteY138" fmla="*/ 1673525 h 3761117"/>
              <a:gd name="connsiteX139" fmla="*/ 2707427 w 2785064"/>
              <a:gd name="connsiteY139" fmla="*/ 1725283 h 3761117"/>
              <a:gd name="connsiteX140" fmla="*/ 2716053 w 2785064"/>
              <a:gd name="connsiteY140" fmla="*/ 1751162 h 3761117"/>
              <a:gd name="connsiteX141" fmla="*/ 2707427 w 2785064"/>
              <a:gd name="connsiteY141" fmla="*/ 1811547 h 3761117"/>
              <a:gd name="connsiteX142" fmla="*/ 2672921 w 2785064"/>
              <a:gd name="connsiteY142" fmla="*/ 1820174 h 3761117"/>
              <a:gd name="connsiteX143" fmla="*/ 2724679 w 2785064"/>
              <a:gd name="connsiteY143" fmla="*/ 1837426 h 3761117"/>
              <a:gd name="connsiteX144" fmla="*/ 2733306 w 2785064"/>
              <a:gd name="connsiteY144" fmla="*/ 1863306 h 3761117"/>
              <a:gd name="connsiteX145" fmla="*/ 2716053 w 2785064"/>
              <a:gd name="connsiteY145" fmla="*/ 1915064 h 3761117"/>
              <a:gd name="connsiteX146" fmla="*/ 2672921 w 2785064"/>
              <a:gd name="connsiteY146" fmla="*/ 1984075 h 3761117"/>
              <a:gd name="connsiteX147" fmla="*/ 2638415 w 2785064"/>
              <a:gd name="connsiteY147" fmla="*/ 2035834 h 3761117"/>
              <a:gd name="connsiteX148" fmla="*/ 2724679 w 2785064"/>
              <a:gd name="connsiteY148" fmla="*/ 2061713 h 3761117"/>
              <a:gd name="connsiteX149" fmla="*/ 2690174 w 2785064"/>
              <a:gd name="connsiteY149" fmla="*/ 2139351 h 3761117"/>
              <a:gd name="connsiteX150" fmla="*/ 2716053 w 2785064"/>
              <a:gd name="connsiteY150" fmla="*/ 2165230 h 3761117"/>
              <a:gd name="connsiteX151" fmla="*/ 2785064 w 2785064"/>
              <a:gd name="connsiteY151" fmla="*/ 2182483 h 3761117"/>
              <a:gd name="connsiteX152" fmla="*/ 2767812 w 2785064"/>
              <a:gd name="connsiteY152" fmla="*/ 2242868 h 3761117"/>
              <a:gd name="connsiteX153" fmla="*/ 2741932 w 2785064"/>
              <a:gd name="connsiteY153" fmla="*/ 2277374 h 3761117"/>
              <a:gd name="connsiteX154" fmla="*/ 2698800 w 2785064"/>
              <a:gd name="connsiteY154" fmla="*/ 2329132 h 3761117"/>
              <a:gd name="connsiteX155" fmla="*/ 2672921 w 2785064"/>
              <a:gd name="connsiteY155" fmla="*/ 2337758 h 3761117"/>
              <a:gd name="connsiteX156" fmla="*/ 2578030 w 2785064"/>
              <a:gd name="connsiteY156" fmla="*/ 2372264 h 3761117"/>
              <a:gd name="connsiteX157" fmla="*/ 2552151 w 2785064"/>
              <a:gd name="connsiteY157" fmla="*/ 2363638 h 3761117"/>
              <a:gd name="connsiteX158" fmla="*/ 2517646 w 2785064"/>
              <a:gd name="connsiteY158" fmla="*/ 2355011 h 3761117"/>
              <a:gd name="connsiteX159" fmla="*/ 2491766 w 2785064"/>
              <a:gd name="connsiteY159" fmla="*/ 2329132 h 3761117"/>
              <a:gd name="connsiteX160" fmla="*/ 2474513 w 2785064"/>
              <a:gd name="connsiteY160" fmla="*/ 2303253 h 3761117"/>
              <a:gd name="connsiteX161" fmla="*/ 2448634 w 2785064"/>
              <a:gd name="connsiteY161" fmla="*/ 2294626 h 3761117"/>
              <a:gd name="connsiteX162" fmla="*/ 2414129 w 2785064"/>
              <a:gd name="connsiteY162" fmla="*/ 2303253 h 3761117"/>
              <a:gd name="connsiteX163" fmla="*/ 2440008 w 2785064"/>
              <a:gd name="connsiteY163" fmla="*/ 2355011 h 3761117"/>
              <a:gd name="connsiteX164" fmla="*/ 2431381 w 2785064"/>
              <a:gd name="connsiteY164" fmla="*/ 2510287 h 3761117"/>
              <a:gd name="connsiteX165" fmla="*/ 2405502 w 2785064"/>
              <a:gd name="connsiteY165" fmla="*/ 2527540 h 3761117"/>
              <a:gd name="connsiteX166" fmla="*/ 2319238 w 2785064"/>
              <a:gd name="connsiteY166" fmla="*/ 2518913 h 3761117"/>
              <a:gd name="connsiteX167" fmla="*/ 2051819 w 2785064"/>
              <a:gd name="connsiteY167" fmla="*/ 2510287 h 3761117"/>
              <a:gd name="connsiteX168" fmla="*/ 2069072 w 2785064"/>
              <a:gd name="connsiteY168" fmla="*/ 2536166 h 3761117"/>
              <a:gd name="connsiteX169" fmla="*/ 2103578 w 2785064"/>
              <a:gd name="connsiteY169" fmla="*/ 2544792 h 3761117"/>
              <a:gd name="connsiteX170" fmla="*/ 2146710 w 2785064"/>
              <a:gd name="connsiteY170" fmla="*/ 2579298 h 3761117"/>
              <a:gd name="connsiteX171" fmla="*/ 2172589 w 2785064"/>
              <a:gd name="connsiteY171" fmla="*/ 2605177 h 3761117"/>
              <a:gd name="connsiteX172" fmla="*/ 2250227 w 2785064"/>
              <a:gd name="connsiteY172" fmla="*/ 2622430 h 3761117"/>
              <a:gd name="connsiteX173" fmla="*/ 2301985 w 2785064"/>
              <a:gd name="connsiteY173" fmla="*/ 2639683 h 3761117"/>
              <a:gd name="connsiteX174" fmla="*/ 2319238 w 2785064"/>
              <a:gd name="connsiteY174" fmla="*/ 2665562 h 3761117"/>
              <a:gd name="connsiteX175" fmla="*/ 2310612 w 2785064"/>
              <a:gd name="connsiteY175" fmla="*/ 2691441 h 3761117"/>
              <a:gd name="connsiteX176" fmla="*/ 2319238 w 2785064"/>
              <a:gd name="connsiteY176" fmla="*/ 2717321 h 3761117"/>
              <a:gd name="connsiteX177" fmla="*/ 2422755 w 2785064"/>
              <a:gd name="connsiteY177" fmla="*/ 2708694 h 3761117"/>
              <a:gd name="connsiteX178" fmla="*/ 2448634 w 2785064"/>
              <a:gd name="connsiteY178" fmla="*/ 2700068 h 3761117"/>
              <a:gd name="connsiteX179" fmla="*/ 2457261 w 2785064"/>
              <a:gd name="connsiteY179" fmla="*/ 2725947 h 3761117"/>
              <a:gd name="connsiteX180" fmla="*/ 2465887 w 2785064"/>
              <a:gd name="connsiteY180" fmla="*/ 2803585 h 3761117"/>
              <a:gd name="connsiteX181" fmla="*/ 2457261 w 2785064"/>
              <a:gd name="connsiteY181" fmla="*/ 2838091 h 3761117"/>
              <a:gd name="connsiteX182" fmla="*/ 2431381 w 2785064"/>
              <a:gd name="connsiteY182" fmla="*/ 2855343 h 3761117"/>
              <a:gd name="connsiteX183" fmla="*/ 2310612 w 2785064"/>
              <a:gd name="connsiteY183" fmla="*/ 2863970 h 3761117"/>
              <a:gd name="connsiteX184" fmla="*/ 2284732 w 2785064"/>
              <a:gd name="connsiteY184" fmla="*/ 2872596 h 3761117"/>
              <a:gd name="connsiteX185" fmla="*/ 2267479 w 2785064"/>
              <a:gd name="connsiteY185" fmla="*/ 2924355 h 3761117"/>
              <a:gd name="connsiteX186" fmla="*/ 2258853 w 2785064"/>
              <a:gd name="connsiteY186" fmla="*/ 2958860 h 3761117"/>
              <a:gd name="connsiteX187" fmla="*/ 2232974 w 2785064"/>
              <a:gd name="connsiteY187" fmla="*/ 2967487 h 3761117"/>
              <a:gd name="connsiteX188" fmla="*/ 2232974 w 2785064"/>
              <a:gd name="connsiteY188" fmla="*/ 3053751 h 3761117"/>
              <a:gd name="connsiteX189" fmla="*/ 2258853 w 2785064"/>
              <a:gd name="connsiteY189" fmla="*/ 3062377 h 3761117"/>
              <a:gd name="connsiteX190" fmla="*/ 2284732 w 2785064"/>
              <a:gd name="connsiteY190" fmla="*/ 3088257 h 3761117"/>
              <a:gd name="connsiteX191" fmla="*/ 2336491 w 2785064"/>
              <a:gd name="connsiteY191" fmla="*/ 3105509 h 3761117"/>
              <a:gd name="connsiteX192" fmla="*/ 2319238 w 2785064"/>
              <a:gd name="connsiteY192" fmla="*/ 3131389 h 3761117"/>
              <a:gd name="connsiteX193" fmla="*/ 2267479 w 2785064"/>
              <a:gd name="connsiteY193" fmla="*/ 3157268 h 3761117"/>
              <a:gd name="connsiteX194" fmla="*/ 2232974 w 2785064"/>
              <a:gd name="connsiteY194" fmla="*/ 3183147 h 3761117"/>
              <a:gd name="connsiteX195" fmla="*/ 2232974 w 2785064"/>
              <a:gd name="connsiteY195" fmla="*/ 3252158 h 3761117"/>
              <a:gd name="connsiteX196" fmla="*/ 2241600 w 2785064"/>
              <a:gd name="connsiteY196" fmla="*/ 3347049 h 3761117"/>
              <a:gd name="connsiteX197" fmla="*/ 2241600 w 2785064"/>
              <a:gd name="connsiteY197" fmla="*/ 3476445 h 3761117"/>
              <a:gd name="connsiteX198" fmla="*/ 2224347 w 2785064"/>
              <a:gd name="connsiteY198" fmla="*/ 3502325 h 3761117"/>
              <a:gd name="connsiteX199" fmla="*/ 2232974 w 2785064"/>
              <a:gd name="connsiteY199" fmla="*/ 3545457 h 3761117"/>
              <a:gd name="connsiteX200" fmla="*/ 2267479 w 2785064"/>
              <a:gd name="connsiteY200" fmla="*/ 3605841 h 3761117"/>
              <a:gd name="connsiteX201" fmla="*/ 2241600 w 2785064"/>
              <a:gd name="connsiteY201" fmla="*/ 3623094 h 3761117"/>
              <a:gd name="connsiteX202" fmla="*/ 2215721 w 2785064"/>
              <a:gd name="connsiteY202" fmla="*/ 3631721 h 3761117"/>
              <a:gd name="connsiteX203" fmla="*/ 2189842 w 2785064"/>
              <a:gd name="connsiteY203" fmla="*/ 3657600 h 3761117"/>
              <a:gd name="connsiteX204" fmla="*/ 2163963 w 2785064"/>
              <a:gd name="connsiteY204" fmla="*/ 3666226 h 3761117"/>
              <a:gd name="connsiteX205" fmla="*/ 2086325 w 2785064"/>
              <a:gd name="connsiteY205" fmla="*/ 3683479 h 3761117"/>
              <a:gd name="connsiteX206" fmla="*/ 2060446 w 2785064"/>
              <a:gd name="connsiteY206" fmla="*/ 3692106 h 3761117"/>
              <a:gd name="connsiteX207" fmla="*/ 2000061 w 2785064"/>
              <a:gd name="connsiteY207" fmla="*/ 3761117 h 3761117"/>
              <a:gd name="connsiteX208" fmla="*/ 1905170 w 2785064"/>
              <a:gd name="connsiteY208" fmla="*/ 3743864 h 3761117"/>
              <a:gd name="connsiteX209" fmla="*/ 1853412 w 2785064"/>
              <a:gd name="connsiteY209" fmla="*/ 3726611 h 3761117"/>
              <a:gd name="connsiteX210" fmla="*/ 1827532 w 2785064"/>
              <a:gd name="connsiteY210" fmla="*/ 3717985 h 3761117"/>
              <a:gd name="connsiteX211" fmla="*/ 1844785 w 2785064"/>
              <a:gd name="connsiteY211" fmla="*/ 3657600 h 3761117"/>
              <a:gd name="connsiteX212" fmla="*/ 1862038 w 2785064"/>
              <a:gd name="connsiteY212" fmla="*/ 3631721 h 3761117"/>
              <a:gd name="connsiteX213" fmla="*/ 1853412 w 2785064"/>
              <a:gd name="connsiteY213" fmla="*/ 3605841 h 3761117"/>
              <a:gd name="connsiteX214" fmla="*/ 1775774 w 2785064"/>
              <a:gd name="connsiteY214" fmla="*/ 3562709 h 3761117"/>
              <a:gd name="connsiteX215" fmla="*/ 1698136 w 2785064"/>
              <a:gd name="connsiteY215" fmla="*/ 3545457 h 3761117"/>
              <a:gd name="connsiteX216" fmla="*/ 1646378 w 2785064"/>
              <a:gd name="connsiteY216" fmla="*/ 3510951 h 3761117"/>
              <a:gd name="connsiteX217" fmla="*/ 1611872 w 2785064"/>
              <a:gd name="connsiteY217" fmla="*/ 3519577 h 3761117"/>
              <a:gd name="connsiteX218" fmla="*/ 1585993 w 2785064"/>
              <a:gd name="connsiteY218" fmla="*/ 3528204 h 3761117"/>
              <a:gd name="connsiteX219" fmla="*/ 1542861 w 2785064"/>
              <a:gd name="connsiteY219" fmla="*/ 3536830 h 3761117"/>
              <a:gd name="connsiteX220" fmla="*/ 1516981 w 2785064"/>
              <a:gd name="connsiteY220" fmla="*/ 3545457 h 3761117"/>
              <a:gd name="connsiteX221" fmla="*/ 1361706 w 2785064"/>
              <a:gd name="connsiteY221" fmla="*/ 3562709 h 3761117"/>
              <a:gd name="connsiteX222" fmla="*/ 1327200 w 2785064"/>
              <a:gd name="connsiteY222" fmla="*/ 3571336 h 3761117"/>
              <a:gd name="connsiteX223" fmla="*/ 1301321 w 2785064"/>
              <a:gd name="connsiteY223" fmla="*/ 3588589 h 3761117"/>
              <a:gd name="connsiteX224" fmla="*/ 1275442 w 2785064"/>
              <a:gd name="connsiteY224" fmla="*/ 3597215 h 3761117"/>
              <a:gd name="connsiteX225" fmla="*/ 1249563 w 2785064"/>
              <a:gd name="connsiteY225" fmla="*/ 3623094 h 3761117"/>
              <a:gd name="connsiteX226" fmla="*/ 1258189 w 2785064"/>
              <a:gd name="connsiteY226" fmla="*/ 3623094 h 3761117"/>
              <a:gd name="connsiteX227" fmla="*/ 1180551 w 2785064"/>
              <a:gd name="connsiteY227" fmla="*/ 3588589 h 3761117"/>
              <a:gd name="connsiteX228" fmla="*/ 1154672 w 2785064"/>
              <a:gd name="connsiteY228" fmla="*/ 3571336 h 3761117"/>
              <a:gd name="connsiteX229" fmla="*/ 1146046 w 2785064"/>
              <a:gd name="connsiteY229" fmla="*/ 3545457 h 3761117"/>
              <a:gd name="connsiteX230" fmla="*/ 1137419 w 2785064"/>
              <a:gd name="connsiteY230" fmla="*/ 3441940 h 3761117"/>
              <a:gd name="connsiteX231" fmla="*/ 1102913 w 2785064"/>
              <a:gd name="connsiteY231" fmla="*/ 3390181 h 3761117"/>
              <a:gd name="connsiteX232" fmla="*/ 1025276 w 2785064"/>
              <a:gd name="connsiteY232" fmla="*/ 3381555 h 3761117"/>
              <a:gd name="connsiteX233" fmla="*/ 1008023 w 2785064"/>
              <a:gd name="connsiteY233" fmla="*/ 3355675 h 3761117"/>
              <a:gd name="connsiteX234" fmla="*/ 999396 w 2785064"/>
              <a:gd name="connsiteY234" fmla="*/ 3321170 h 3761117"/>
              <a:gd name="connsiteX235" fmla="*/ 990770 w 2785064"/>
              <a:gd name="connsiteY235" fmla="*/ 3295291 h 3761117"/>
              <a:gd name="connsiteX236" fmla="*/ 982144 w 2785064"/>
              <a:gd name="connsiteY236" fmla="*/ 3217653 h 3761117"/>
              <a:gd name="connsiteX237" fmla="*/ 947638 w 2785064"/>
              <a:gd name="connsiteY237" fmla="*/ 3165894 h 3761117"/>
              <a:gd name="connsiteX238" fmla="*/ 904506 w 2785064"/>
              <a:gd name="connsiteY238" fmla="*/ 3122762 h 3761117"/>
              <a:gd name="connsiteX239" fmla="*/ 895879 w 2785064"/>
              <a:gd name="connsiteY239" fmla="*/ 3148641 h 3761117"/>
              <a:gd name="connsiteX240" fmla="*/ 887253 w 2785064"/>
              <a:gd name="connsiteY240" fmla="*/ 3183147 h 3761117"/>
              <a:gd name="connsiteX241" fmla="*/ 878627 w 2785064"/>
              <a:gd name="connsiteY241" fmla="*/ 3105509 h 3761117"/>
              <a:gd name="connsiteX242" fmla="*/ 861374 w 2785064"/>
              <a:gd name="connsiteY242" fmla="*/ 3010619 h 3761117"/>
              <a:gd name="connsiteX243" fmla="*/ 835495 w 2785064"/>
              <a:gd name="connsiteY243" fmla="*/ 3036498 h 3761117"/>
              <a:gd name="connsiteX244" fmla="*/ 783736 w 2785064"/>
              <a:gd name="connsiteY244" fmla="*/ 3019245 h 3761117"/>
              <a:gd name="connsiteX245" fmla="*/ 766483 w 2785064"/>
              <a:gd name="connsiteY245" fmla="*/ 2993366 h 3761117"/>
              <a:gd name="connsiteX246" fmla="*/ 714725 w 2785064"/>
              <a:gd name="connsiteY246" fmla="*/ 2984740 h 3761117"/>
              <a:gd name="connsiteX247" fmla="*/ 671593 w 2785064"/>
              <a:gd name="connsiteY247" fmla="*/ 2950234 h 3761117"/>
              <a:gd name="connsiteX248" fmla="*/ 645713 w 2785064"/>
              <a:gd name="connsiteY248" fmla="*/ 2941608 h 3761117"/>
              <a:gd name="connsiteX249" fmla="*/ 628461 w 2785064"/>
              <a:gd name="connsiteY249" fmla="*/ 2915728 h 3761117"/>
              <a:gd name="connsiteX250" fmla="*/ 568076 w 2785064"/>
              <a:gd name="connsiteY250" fmla="*/ 2863970 h 3761117"/>
              <a:gd name="connsiteX251" fmla="*/ 550823 w 2785064"/>
              <a:gd name="connsiteY251" fmla="*/ 2838091 h 3761117"/>
              <a:gd name="connsiteX252" fmla="*/ 550823 w 2785064"/>
              <a:gd name="connsiteY252" fmla="*/ 2760453 h 3761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Lst>
            <a:rect l="l" t="t" r="r" b="b"/>
            <a:pathLst>
              <a:path w="2785064" h="3761117">
                <a:moveTo>
                  <a:pt x="645713" y="2743200"/>
                </a:moveTo>
                <a:cubicBezTo>
                  <a:pt x="637087" y="2748951"/>
                  <a:pt x="629743" y="2757404"/>
                  <a:pt x="619834" y="2760453"/>
                </a:cubicBezTo>
                <a:cubicBezTo>
                  <a:pt x="591807" y="2769077"/>
                  <a:pt x="562243" y="2771562"/>
                  <a:pt x="533570" y="2777706"/>
                </a:cubicBezTo>
                <a:cubicBezTo>
                  <a:pt x="521977" y="2780190"/>
                  <a:pt x="510566" y="2783457"/>
                  <a:pt x="499064" y="2786332"/>
                </a:cubicBezTo>
                <a:cubicBezTo>
                  <a:pt x="487562" y="2783457"/>
                  <a:pt x="472149" y="2786814"/>
                  <a:pt x="464559" y="2777706"/>
                </a:cubicBezTo>
                <a:cubicBezTo>
                  <a:pt x="455173" y="2766442"/>
                  <a:pt x="460569" y="2748484"/>
                  <a:pt x="455932" y="2734574"/>
                </a:cubicBezTo>
                <a:cubicBezTo>
                  <a:pt x="451865" y="2722374"/>
                  <a:pt x="447772" y="2709161"/>
                  <a:pt x="438679" y="2700068"/>
                </a:cubicBezTo>
                <a:cubicBezTo>
                  <a:pt x="432249" y="2693638"/>
                  <a:pt x="421426" y="2694317"/>
                  <a:pt x="412800" y="2691441"/>
                </a:cubicBezTo>
                <a:cubicBezTo>
                  <a:pt x="409925" y="2674188"/>
                  <a:pt x="405377" y="2657132"/>
                  <a:pt x="404174" y="2639683"/>
                </a:cubicBezTo>
                <a:cubicBezTo>
                  <a:pt x="399619" y="2573641"/>
                  <a:pt x="405613" y="2506704"/>
                  <a:pt x="395547" y="2441275"/>
                </a:cubicBezTo>
                <a:cubicBezTo>
                  <a:pt x="393692" y="2429217"/>
                  <a:pt x="379298" y="2422886"/>
                  <a:pt x="369668" y="2415396"/>
                </a:cubicBezTo>
                <a:cubicBezTo>
                  <a:pt x="353301" y="2402666"/>
                  <a:pt x="317910" y="2380891"/>
                  <a:pt x="317910" y="2380891"/>
                </a:cubicBezTo>
                <a:cubicBezTo>
                  <a:pt x="312159" y="2372264"/>
                  <a:pt x="300657" y="2365379"/>
                  <a:pt x="300657" y="2355011"/>
                </a:cubicBezTo>
                <a:cubicBezTo>
                  <a:pt x="300657" y="2278432"/>
                  <a:pt x="469318" y="2303683"/>
                  <a:pt x="473185" y="2303253"/>
                </a:cubicBezTo>
                <a:cubicBezTo>
                  <a:pt x="478936" y="2294627"/>
                  <a:pt x="489699" y="2287715"/>
                  <a:pt x="490438" y="2277374"/>
                </a:cubicBezTo>
                <a:cubicBezTo>
                  <a:pt x="492701" y="2245694"/>
                  <a:pt x="490537" y="2213022"/>
                  <a:pt x="481812" y="2182483"/>
                </a:cubicBezTo>
                <a:cubicBezTo>
                  <a:pt x="478460" y="2170753"/>
                  <a:pt x="463742" y="2165976"/>
                  <a:pt x="455932" y="2156604"/>
                </a:cubicBezTo>
                <a:cubicBezTo>
                  <a:pt x="419987" y="2113471"/>
                  <a:pt x="460247" y="2145104"/>
                  <a:pt x="412800" y="2113472"/>
                </a:cubicBezTo>
                <a:cubicBezTo>
                  <a:pt x="407049" y="2101970"/>
                  <a:pt x="400613" y="2090786"/>
                  <a:pt x="395547" y="2078966"/>
                </a:cubicBezTo>
                <a:cubicBezTo>
                  <a:pt x="391965" y="2070608"/>
                  <a:pt x="393906" y="2058908"/>
                  <a:pt x="386921" y="2053087"/>
                </a:cubicBezTo>
                <a:cubicBezTo>
                  <a:pt x="352160" y="2024119"/>
                  <a:pt x="239750" y="2028403"/>
                  <a:pt x="223019" y="2027208"/>
                </a:cubicBezTo>
                <a:cubicBezTo>
                  <a:pt x="214393" y="2018581"/>
                  <a:pt x="204630" y="2010958"/>
                  <a:pt x="197140" y="2001328"/>
                </a:cubicBezTo>
                <a:cubicBezTo>
                  <a:pt x="184410" y="1984961"/>
                  <a:pt x="162634" y="1949570"/>
                  <a:pt x="162634" y="1949570"/>
                </a:cubicBezTo>
                <a:cubicBezTo>
                  <a:pt x="159759" y="1940944"/>
                  <a:pt x="157590" y="1932049"/>
                  <a:pt x="154008" y="1923691"/>
                </a:cubicBezTo>
                <a:cubicBezTo>
                  <a:pt x="141834" y="1895286"/>
                  <a:pt x="134354" y="1891320"/>
                  <a:pt x="128129" y="1863306"/>
                </a:cubicBezTo>
                <a:cubicBezTo>
                  <a:pt x="107886" y="1772214"/>
                  <a:pt x="130294" y="1843925"/>
                  <a:pt x="110876" y="1785668"/>
                </a:cubicBezTo>
                <a:cubicBezTo>
                  <a:pt x="98445" y="1338171"/>
                  <a:pt x="0" y="1517933"/>
                  <a:pt x="205766" y="1466491"/>
                </a:cubicBezTo>
                <a:cubicBezTo>
                  <a:pt x="219714" y="1463004"/>
                  <a:pt x="228770" y="1449238"/>
                  <a:pt x="240272" y="1440611"/>
                </a:cubicBezTo>
                <a:cubicBezTo>
                  <a:pt x="243147" y="1431985"/>
                  <a:pt x="244832" y="1422865"/>
                  <a:pt x="248898" y="1414732"/>
                </a:cubicBezTo>
                <a:cubicBezTo>
                  <a:pt x="253535" y="1405459"/>
                  <a:pt x="264613" y="1399106"/>
                  <a:pt x="266151" y="1388853"/>
                </a:cubicBezTo>
                <a:cubicBezTo>
                  <a:pt x="289574" y="1232704"/>
                  <a:pt x="261003" y="1288683"/>
                  <a:pt x="283404" y="1199072"/>
                </a:cubicBezTo>
                <a:cubicBezTo>
                  <a:pt x="285609" y="1190250"/>
                  <a:pt x="287963" y="1181325"/>
                  <a:pt x="292030" y="1173192"/>
                </a:cubicBezTo>
                <a:cubicBezTo>
                  <a:pt x="296666" y="1163919"/>
                  <a:pt x="303532" y="1155939"/>
                  <a:pt x="309283" y="1147313"/>
                </a:cubicBezTo>
                <a:cubicBezTo>
                  <a:pt x="306408" y="1118558"/>
                  <a:pt x="314691" y="1086310"/>
                  <a:pt x="300657" y="1061049"/>
                </a:cubicBezTo>
                <a:cubicBezTo>
                  <a:pt x="294899" y="1050685"/>
                  <a:pt x="277159" y="1074078"/>
                  <a:pt x="266151" y="1069675"/>
                </a:cubicBezTo>
                <a:cubicBezTo>
                  <a:pt x="257708" y="1066298"/>
                  <a:pt x="260400" y="1052422"/>
                  <a:pt x="257525" y="1043796"/>
                </a:cubicBezTo>
                <a:cubicBezTo>
                  <a:pt x="260400" y="1012166"/>
                  <a:pt x="246310" y="973707"/>
                  <a:pt x="266151" y="948906"/>
                </a:cubicBezTo>
                <a:cubicBezTo>
                  <a:pt x="278853" y="933029"/>
                  <a:pt x="307956" y="949274"/>
                  <a:pt x="326536" y="957532"/>
                </a:cubicBezTo>
                <a:cubicBezTo>
                  <a:pt x="336010" y="961743"/>
                  <a:pt x="335693" y="976934"/>
                  <a:pt x="343789" y="983411"/>
                </a:cubicBezTo>
                <a:cubicBezTo>
                  <a:pt x="350889" y="989091"/>
                  <a:pt x="361535" y="987971"/>
                  <a:pt x="369668" y="992038"/>
                </a:cubicBezTo>
                <a:cubicBezTo>
                  <a:pt x="378941" y="996675"/>
                  <a:pt x="386921" y="1003540"/>
                  <a:pt x="395547" y="1009291"/>
                </a:cubicBezTo>
                <a:cubicBezTo>
                  <a:pt x="378014" y="921621"/>
                  <a:pt x="395975" y="1002158"/>
                  <a:pt x="378295" y="940279"/>
                </a:cubicBezTo>
                <a:cubicBezTo>
                  <a:pt x="375038" y="928879"/>
                  <a:pt x="373831" y="916875"/>
                  <a:pt x="369668" y="905774"/>
                </a:cubicBezTo>
                <a:cubicBezTo>
                  <a:pt x="365153" y="893733"/>
                  <a:pt x="357481" y="883088"/>
                  <a:pt x="352415" y="871268"/>
                </a:cubicBezTo>
                <a:cubicBezTo>
                  <a:pt x="348833" y="862910"/>
                  <a:pt x="346664" y="854015"/>
                  <a:pt x="343789" y="845389"/>
                </a:cubicBezTo>
                <a:cubicBezTo>
                  <a:pt x="340914" y="828136"/>
                  <a:pt x="335163" y="811121"/>
                  <a:pt x="335163" y="793630"/>
                </a:cubicBezTo>
                <a:cubicBezTo>
                  <a:pt x="335163" y="763267"/>
                  <a:pt x="343520" y="742679"/>
                  <a:pt x="352415" y="715992"/>
                </a:cubicBezTo>
                <a:cubicBezTo>
                  <a:pt x="349540" y="690113"/>
                  <a:pt x="352023" y="663057"/>
                  <a:pt x="343789" y="638355"/>
                </a:cubicBezTo>
                <a:cubicBezTo>
                  <a:pt x="339931" y="626781"/>
                  <a:pt x="328255" y="618941"/>
                  <a:pt x="317910" y="612475"/>
                </a:cubicBezTo>
                <a:cubicBezTo>
                  <a:pt x="282352" y="590251"/>
                  <a:pt x="246578" y="591698"/>
                  <a:pt x="205766" y="586596"/>
                </a:cubicBezTo>
                <a:cubicBezTo>
                  <a:pt x="200015" y="575094"/>
                  <a:pt x="193578" y="563911"/>
                  <a:pt x="188513" y="552091"/>
                </a:cubicBezTo>
                <a:cubicBezTo>
                  <a:pt x="184931" y="543733"/>
                  <a:pt x="171754" y="530278"/>
                  <a:pt x="179887" y="526211"/>
                </a:cubicBezTo>
                <a:cubicBezTo>
                  <a:pt x="188213" y="522048"/>
                  <a:pt x="236224" y="539240"/>
                  <a:pt x="248898" y="543464"/>
                </a:cubicBezTo>
                <a:cubicBezTo>
                  <a:pt x="276689" y="571254"/>
                  <a:pt x="271437" y="571457"/>
                  <a:pt x="309283" y="586596"/>
                </a:cubicBezTo>
                <a:cubicBezTo>
                  <a:pt x="326168" y="593350"/>
                  <a:pt x="361042" y="603849"/>
                  <a:pt x="361042" y="603849"/>
                </a:cubicBezTo>
                <a:cubicBezTo>
                  <a:pt x="384046" y="600974"/>
                  <a:pt x="407687" y="601323"/>
                  <a:pt x="430053" y="595223"/>
                </a:cubicBezTo>
                <a:cubicBezTo>
                  <a:pt x="440055" y="592495"/>
                  <a:pt x="446930" y="583114"/>
                  <a:pt x="455932" y="577970"/>
                </a:cubicBezTo>
                <a:cubicBezTo>
                  <a:pt x="482780" y="562628"/>
                  <a:pt x="493388" y="562572"/>
                  <a:pt x="516317" y="543464"/>
                </a:cubicBezTo>
                <a:cubicBezTo>
                  <a:pt x="624432" y="453367"/>
                  <a:pt x="447500" y="588605"/>
                  <a:pt x="576702" y="491706"/>
                </a:cubicBezTo>
                <a:cubicBezTo>
                  <a:pt x="582453" y="483079"/>
                  <a:pt x="586624" y="473157"/>
                  <a:pt x="593955" y="465826"/>
                </a:cubicBezTo>
                <a:cubicBezTo>
                  <a:pt x="651465" y="408316"/>
                  <a:pt x="591078" y="491709"/>
                  <a:pt x="637087" y="422694"/>
                </a:cubicBezTo>
                <a:cubicBezTo>
                  <a:pt x="653880" y="473078"/>
                  <a:pt x="632573" y="426807"/>
                  <a:pt x="671593" y="465826"/>
                </a:cubicBezTo>
                <a:cubicBezTo>
                  <a:pt x="678924" y="473157"/>
                  <a:pt x="680881" y="485069"/>
                  <a:pt x="688846" y="491706"/>
                </a:cubicBezTo>
                <a:cubicBezTo>
                  <a:pt x="709673" y="509062"/>
                  <a:pt x="763735" y="520496"/>
                  <a:pt x="783736" y="526211"/>
                </a:cubicBezTo>
                <a:cubicBezTo>
                  <a:pt x="780861" y="514709"/>
                  <a:pt x="775110" y="503562"/>
                  <a:pt x="775110" y="491706"/>
                </a:cubicBezTo>
                <a:cubicBezTo>
                  <a:pt x="775110" y="491283"/>
                  <a:pt x="783466" y="425189"/>
                  <a:pt x="792363" y="414068"/>
                </a:cubicBezTo>
                <a:cubicBezTo>
                  <a:pt x="798840" y="405972"/>
                  <a:pt x="808768" y="401026"/>
                  <a:pt x="818242" y="396815"/>
                </a:cubicBezTo>
                <a:cubicBezTo>
                  <a:pt x="885953" y="366721"/>
                  <a:pt x="922262" y="376296"/>
                  <a:pt x="1008023" y="370936"/>
                </a:cubicBezTo>
                <a:cubicBezTo>
                  <a:pt x="1019486" y="187518"/>
                  <a:pt x="970282" y="242936"/>
                  <a:pt x="1128793" y="224287"/>
                </a:cubicBezTo>
                <a:cubicBezTo>
                  <a:pt x="1140568" y="222902"/>
                  <a:pt x="1151796" y="218536"/>
                  <a:pt x="1163298" y="215660"/>
                </a:cubicBezTo>
                <a:cubicBezTo>
                  <a:pt x="1231213" y="147748"/>
                  <a:pt x="1134611" y="234318"/>
                  <a:pt x="1240936" y="181155"/>
                </a:cubicBezTo>
                <a:cubicBezTo>
                  <a:pt x="1250209" y="176518"/>
                  <a:pt x="1251552" y="163240"/>
                  <a:pt x="1258189" y="155275"/>
                </a:cubicBezTo>
                <a:cubicBezTo>
                  <a:pt x="1265999" y="145903"/>
                  <a:pt x="1276258" y="138768"/>
                  <a:pt x="1284068" y="129396"/>
                </a:cubicBezTo>
                <a:cubicBezTo>
                  <a:pt x="1320011" y="86264"/>
                  <a:pt x="1279755" y="117894"/>
                  <a:pt x="1327200" y="86264"/>
                </a:cubicBezTo>
                <a:cubicBezTo>
                  <a:pt x="1343995" y="35883"/>
                  <a:pt x="1322687" y="82151"/>
                  <a:pt x="1361706" y="43132"/>
                </a:cubicBezTo>
                <a:cubicBezTo>
                  <a:pt x="1369037" y="35801"/>
                  <a:pt x="1370863" y="23730"/>
                  <a:pt x="1378959" y="17253"/>
                </a:cubicBezTo>
                <a:cubicBezTo>
                  <a:pt x="1390138" y="8310"/>
                  <a:pt x="1456062" y="89"/>
                  <a:pt x="1456596" y="0"/>
                </a:cubicBezTo>
                <a:cubicBezTo>
                  <a:pt x="1482475" y="5751"/>
                  <a:pt x="1512794" y="1660"/>
                  <a:pt x="1534234" y="17253"/>
                </a:cubicBezTo>
                <a:cubicBezTo>
                  <a:pt x="1548942" y="27949"/>
                  <a:pt x="1541399" y="53879"/>
                  <a:pt x="1551487" y="69011"/>
                </a:cubicBezTo>
                <a:cubicBezTo>
                  <a:pt x="1574491" y="103517"/>
                  <a:pt x="1560113" y="89140"/>
                  <a:pt x="1594619" y="112143"/>
                </a:cubicBezTo>
                <a:cubicBezTo>
                  <a:pt x="1600946" y="143777"/>
                  <a:pt x="1614443" y="158395"/>
                  <a:pt x="1585993" y="181155"/>
                </a:cubicBezTo>
                <a:cubicBezTo>
                  <a:pt x="1578892" y="186835"/>
                  <a:pt x="1568740" y="186906"/>
                  <a:pt x="1560113" y="189781"/>
                </a:cubicBezTo>
                <a:cubicBezTo>
                  <a:pt x="1551487" y="195532"/>
                  <a:pt x="1543507" y="202397"/>
                  <a:pt x="1534234" y="207034"/>
                </a:cubicBezTo>
                <a:cubicBezTo>
                  <a:pt x="1526101" y="211100"/>
                  <a:pt x="1509850" y="206691"/>
                  <a:pt x="1508355" y="215660"/>
                </a:cubicBezTo>
                <a:cubicBezTo>
                  <a:pt x="1504546" y="238516"/>
                  <a:pt x="1503729" y="311009"/>
                  <a:pt x="1534234" y="336430"/>
                </a:cubicBezTo>
                <a:cubicBezTo>
                  <a:pt x="1551158" y="350533"/>
                  <a:pt x="1604408" y="365573"/>
                  <a:pt x="1620498" y="370936"/>
                </a:cubicBezTo>
                <a:lnTo>
                  <a:pt x="1646378" y="379562"/>
                </a:lnTo>
                <a:cubicBezTo>
                  <a:pt x="1644732" y="400956"/>
                  <a:pt x="1647744" y="480347"/>
                  <a:pt x="1629125" y="517585"/>
                </a:cubicBezTo>
                <a:cubicBezTo>
                  <a:pt x="1624488" y="526858"/>
                  <a:pt x="1619203" y="536133"/>
                  <a:pt x="1611872" y="543464"/>
                </a:cubicBezTo>
                <a:cubicBezTo>
                  <a:pt x="1604541" y="550795"/>
                  <a:pt x="1594619" y="554966"/>
                  <a:pt x="1585993" y="560717"/>
                </a:cubicBezTo>
                <a:cubicBezTo>
                  <a:pt x="1583117" y="569343"/>
                  <a:pt x="1577366" y="577503"/>
                  <a:pt x="1577366" y="586596"/>
                </a:cubicBezTo>
                <a:cubicBezTo>
                  <a:pt x="1577366" y="619457"/>
                  <a:pt x="1588869" y="611243"/>
                  <a:pt x="1611872" y="621102"/>
                </a:cubicBezTo>
                <a:cubicBezTo>
                  <a:pt x="1623692" y="626168"/>
                  <a:pt x="1634438" y="633579"/>
                  <a:pt x="1646378" y="638355"/>
                </a:cubicBezTo>
                <a:cubicBezTo>
                  <a:pt x="1663263" y="645109"/>
                  <a:pt x="1698136" y="655608"/>
                  <a:pt x="1698136" y="655608"/>
                </a:cubicBezTo>
                <a:cubicBezTo>
                  <a:pt x="1701337" y="646006"/>
                  <a:pt x="1716120" y="597591"/>
                  <a:pt x="1724015" y="595223"/>
                </a:cubicBezTo>
                <a:cubicBezTo>
                  <a:pt x="1746220" y="588561"/>
                  <a:pt x="1770023" y="600974"/>
                  <a:pt x="1793027" y="603849"/>
                </a:cubicBezTo>
                <a:cubicBezTo>
                  <a:pt x="1798778" y="612475"/>
                  <a:pt x="1805643" y="620455"/>
                  <a:pt x="1810279" y="629728"/>
                </a:cubicBezTo>
                <a:cubicBezTo>
                  <a:pt x="1814346" y="637861"/>
                  <a:pt x="1810360" y="652500"/>
                  <a:pt x="1818906" y="655608"/>
                </a:cubicBezTo>
                <a:cubicBezTo>
                  <a:pt x="1846064" y="665484"/>
                  <a:pt x="1876415" y="661359"/>
                  <a:pt x="1905170" y="664234"/>
                </a:cubicBezTo>
                <a:cubicBezTo>
                  <a:pt x="1913796" y="667109"/>
                  <a:pt x="1922916" y="668794"/>
                  <a:pt x="1931049" y="672860"/>
                </a:cubicBezTo>
                <a:cubicBezTo>
                  <a:pt x="1997947" y="706308"/>
                  <a:pt x="1917754" y="677054"/>
                  <a:pt x="1982808" y="698740"/>
                </a:cubicBezTo>
                <a:cubicBezTo>
                  <a:pt x="2043193" y="695864"/>
                  <a:pt x="2108063" y="713131"/>
                  <a:pt x="2163963" y="690113"/>
                </a:cubicBezTo>
                <a:cubicBezTo>
                  <a:pt x="2183136" y="682218"/>
                  <a:pt x="2148003" y="647628"/>
                  <a:pt x="2129457" y="638355"/>
                </a:cubicBezTo>
                <a:cubicBezTo>
                  <a:pt x="2117955" y="632604"/>
                  <a:pt x="2106116" y="627482"/>
                  <a:pt x="2094951" y="621102"/>
                </a:cubicBezTo>
                <a:cubicBezTo>
                  <a:pt x="2085949" y="615958"/>
                  <a:pt x="2078345" y="608486"/>
                  <a:pt x="2069072" y="603849"/>
                </a:cubicBezTo>
                <a:cubicBezTo>
                  <a:pt x="2060939" y="599783"/>
                  <a:pt x="2051819" y="598098"/>
                  <a:pt x="2043193" y="595223"/>
                </a:cubicBezTo>
                <a:cubicBezTo>
                  <a:pt x="2051819" y="592347"/>
                  <a:pt x="2059979" y="586596"/>
                  <a:pt x="2069072" y="586596"/>
                </a:cubicBezTo>
                <a:cubicBezTo>
                  <a:pt x="2232130" y="586596"/>
                  <a:pt x="2196964" y="577469"/>
                  <a:pt x="2276106" y="603849"/>
                </a:cubicBezTo>
                <a:cubicBezTo>
                  <a:pt x="2287607" y="611517"/>
                  <a:pt x="2319238" y="627812"/>
                  <a:pt x="2319238" y="646981"/>
                </a:cubicBezTo>
                <a:cubicBezTo>
                  <a:pt x="2319238" y="657349"/>
                  <a:pt x="2307736" y="664234"/>
                  <a:pt x="2301985" y="672860"/>
                </a:cubicBezTo>
                <a:cubicBezTo>
                  <a:pt x="2299110" y="684362"/>
                  <a:pt x="2294830" y="695602"/>
                  <a:pt x="2293359" y="707366"/>
                </a:cubicBezTo>
                <a:cubicBezTo>
                  <a:pt x="2289064" y="741724"/>
                  <a:pt x="2308023" y="785262"/>
                  <a:pt x="2284732" y="810883"/>
                </a:cubicBezTo>
                <a:cubicBezTo>
                  <a:pt x="2280563" y="815468"/>
                  <a:pt x="2171749" y="796366"/>
                  <a:pt x="2155336" y="793630"/>
                </a:cubicBezTo>
                <a:cubicBezTo>
                  <a:pt x="2138083" y="796506"/>
                  <a:pt x="2120171" y="796726"/>
                  <a:pt x="2103578" y="802257"/>
                </a:cubicBezTo>
                <a:cubicBezTo>
                  <a:pt x="2085559" y="808263"/>
                  <a:pt x="2063834" y="833373"/>
                  <a:pt x="2051819" y="845389"/>
                </a:cubicBezTo>
                <a:cubicBezTo>
                  <a:pt x="2029929" y="911057"/>
                  <a:pt x="2038132" y="879314"/>
                  <a:pt x="2025940" y="940279"/>
                </a:cubicBezTo>
                <a:cubicBezTo>
                  <a:pt x="2028815" y="971909"/>
                  <a:pt x="2022350" y="1005852"/>
                  <a:pt x="2034566" y="1035170"/>
                </a:cubicBezTo>
                <a:cubicBezTo>
                  <a:pt x="2039126" y="1046114"/>
                  <a:pt x="2058175" y="1039126"/>
                  <a:pt x="2069072" y="1043796"/>
                </a:cubicBezTo>
                <a:cubicBezTo>
                  <a:pt x="2186128" y="1093962"/>
                  <a:pt x="2011785" y="1033328"/>
                  <a:pt x="2120830" y="1069675"/>
                </a:cubicBezTo>
                <a:cubicBezTo>
                  <a:pt x="2129457" y="1078302"/>
                  <a:pt x="2138770" y="1086292"/>
                  <a:pt x="2146710" y="1095555"/>
                </a:cubicBezTo>
                <a:cubicBezTo>
                  <a:pt x="2156067" y="1106471"/>
                  <a:pt x="2164344" y="1118282"/>
                  <a:pt x="2172589" y="1130060"/>
                </a:cubicBezTo>
                <a:cubicBezTo>
                  <a:pt x="2184480" y="1147047"/>
                  <a:pt x="2192433" y="1167157"/>
                  <a:pt x="2207095" y="1181819"/>
                </a:cubicBezTo>
                <a:lnTo>
                  <a:pt x="2232974" y="1207698"/>
                </a:lnTo>
                <a:cubicBezTo>
                  <a:pt x="2253505" y="1269292"/>
                  <a:pt x="2235095" y="1249369"/>
                  <a:pt x="2276106" y="1276709"/>
                </a:cubicBezTo>
                <a:cubicBezTo>
                  <a:pt x="2307502" y="1267739"/>
                  <a:pt x="2345419" y="1267480"/>
                  <a:pt x="2362370" y="1233577"/>
                </a:cubicBezTo>
                <a:cubicBezTo>
                  <a:pt x="2391516" y="1175283"/>
                  <a:pt x="2345466" y="1198954"/>
                  <a:pt x="2396876" y="1181819"/>
                </a:cubicBezTo>
                <a:cubicBezTo>
                  <a:pt x="2414129" y="1184694"/>
                  <a:pt x="2433802" y="1181175"/>
                  <a:pt x="2448634" y="1190445"/>
                </a:cubicBezTo>
                <a:cubicBezTo>
                  <a:pt x="2459539" y="1197261"/>
                  <a:pt x="2465032" y="1212120"/>
                  <a:pt x="2465887" y="1224951"/>
                </a:cubicBezTo>
                <a:cubicBezTo>
                  <a:pt x="2471071" y="1302700"/>
                  <a:pt x="2465402" y="1303559"/>
                  <a:pt x="2440008" y="1354347"/>
                </a:cubicBezTo>
                <a:cubicBezTo>
                  <a:pt x="2442883" y="1385977"/>
                  <a:pt x="2444142" y="1417796"/>
                  <a:pt x="2448634" y="1449238"/>
                </a:cubicBezTo>
                <a:cubicBezTo>
                  <a:pt x="2449920" y="1458240"/>
                  <a:pt x="2448168" y="1475117"/>
                  <a:pt x="2457261" y="1475117"/>
                </a:cubicBezTo>
                <a:cubicBezTo>
                  <a:pt x="2467628" y="1475117"/>
                  <a:pt x="2466711" y="1456065"/>
                  <a:pt x="2474513" y="1449238"/>
                </a:cubicBezTo>
                <a:cubicBezTo>
                  <a:pt x="2490118" y="1435584"/>
                  <a:pt x="2526272" y="1414732"/>
                  <a:pt x="2526272" y="1414732"/>
                </a:cubicBezTo>
                <a:cubicBezTo>
                  <a:pt x="2534898" y="1417607"/>
                  <a:pt x="2545166" y="1417537"/>
                  <a:pt x="2552151" y="1423358"/>
                </a:cubicBezTo>
                <a:cubicBezTo>
                  <a:pt x="2563196" y="1432562"/>
                  <a:pt x="2568562" y="1447044"/>
                  <a:pt x="2578030" y="1457864"/>
                </a:cubicBezTo>
                <a:cubicBezTo>
                  <a:pt x="2588741" y="1470106"/>
                  <a:pt x="2601034" y="1480868"/>
                  <a:pt x="2612536" y="1492370"/>
                </a:cubicBezTo>
                <a:cubicBezTo>
                  <a:pt x="2618364" y="1527335"/>
                  <a:pt x="2620140" y="1546469"/>
                  <a:pt x="2629789" y="1578634"/>
                </a:cubicBezTo>
                <a:cubicBezTo>
                  <a:pt x="2637110" y="1603038"/>
                  <a:pt x="2644486" y="1636462"/>
                  <a:pt x="2664295" y="1656272"/>
                </a:cubicBezTo>
                <a:cubicBezTo>
                  <a:pt x="2671626" y="1663603"/>
                  <a:pt x="2681548" y="1667774"/>
                  <a:pt x="2690174" y="1673525"/>
                </a:cubicBezTo>
                <a:lnTo>
                  <a:pt x="2707427" y="1725283"/>
                </a:lnTo>
                <a:lnTo>
                  <a:pt x="2716053" y="1751162"/>
                </a:lnTo>
                <a:cubicBezTo>
                  <a:pt x="2713178" y="1771290"/>
                  <a:pt x="2718203" y="1794305"/>
                  <a:pt x="2707427" y="1811547"/>
                </a:cubicBezTo>
                <a:cubicBezTo>
                  <a:pt x="2701143" y="1821601"/>
                  <a:pt x="2666345" y="1810309"/>
                  <a:pt x="2672921" y="1820174"/>
                </a:cubicBezTo>
                <a:cubicBezTo>
                  <a:pt x="2683008" y="1835306"/>
                  <a:pt x="2724679" y="1837426"/>
                  <a:pt x="2724679" y="1837426"/>
                </a:cubicBezTo>
                <a:cubicBezTo>
                  <a:pt x="2727555" y="1846053"/>
                  <a:pt x="2734310" y="1854268"/>
                  <a:pt x="2733306" y="1863306"/>
                </a:cubicBezTo>
                <a:cubicBezTo>
                  <a:pt x="2731298" y="1881381"/>
                  <a:pt x="2716053" y="1915064"/>
                  <a:pt x="2716053" y="1915064"/>
                </a:cubicBezTo>
                <a:cubicBezTo>
                  <a:pt x="2698492" y="2020436"/>
                  <a:pt x="2728086" y="1928910"/>
                  <a:pt x="2672921" y="1984075"/>
                </a:cubicBezTo>
                <a:cubicBezTo>
                  <a:pt x="2658259" y="1998737"/>
                  <a:pt x="2638415" y="2035834"/>
                  <a:pt x="2638415" y="2035834"/>
                </a:cubicBezTo>
                <a:cubicBezTo>
                  <a:pt x="2701421" y="2056836"/>
                  <a:pt x="2672531" y="2048676"/>
                  <a:pt x="2724679" y="2061713"/>
                </a:cubicBezTo>
                <a:cubicBezTo>
                  <a:pt x="2704149" y="2123308"/>
                  <a:pt x="2717515" y="2098340"/>
                  <a:pt x="2690174" y="2139351"/>
                </a:cubicBezTo>
                <a:cubicBezTo>
                  <a:pt x="2698800" y="2147977"/>
                  <a:pt x="2705902" y="2158463"/>
                  <a:pt x="2716053" y="2165230"/>
                </a:cubicBezTo>
                <a:cubicBezTo>
                  <a:pt x="2727424" y="2172811"/>
                  <a:pt x="2778838" y="2181238"/>
                  <a:pt x="2785064" y="2182483"/>
                </a:cubicBezTo>
                <a:cubicBezTo>
                  <a:pt x="2779313" y="2202611"/>
                  <a:pt x="2776474" y="2223811"/>
                  <a:pt x="2767812" y="2242868"/>
                </a:cubicBezTo>
                <a:cubicBezTo>
                  <a:pt x="2761863" y="2255957"/>
                  <a:pt x="2750289" y="2265675"/>
                  <a:pt x="2741932" y="2277374"/>
                </a:cubicBezTo>
                <a:cubicBezTo>
                  <a:pt x="2727466" y="2297626"/>
                  <a:pt x="2720768" y="2314487"/>
                  <a:pt x="2698800" y="2329132"/>
                </a:cubicBezTo>
                <a:cubicBezTo>
                  <a:pt x="2691234" y="2334176"/>
                  <a:pt x="2681547" y="2334883"/>
                  <a:pt x="2672921" y="2337758"/>
                </a:cubicBezTo>
                <a:cubicBezTo>
                  <a:pt x="2636865" y="2361796"/>
                  <a:pt x="2635253" y="2367062"/>
                  <a:pt x="2578030" y="2372264"/>
                </a:cubicBezTo>
                <a:cubicBezTo>
                  <a:pt x="2568974" y="2373087"/>
                  <a:pt x="2560894" y="2366136"/>
                  <a:pt x="2552151" y="2363638"/>
                </a:cubicBezTo>
                <a:cubicBezTo>
                  <a:pt x="2540751" y="2360381"/>
                  <a:pt x="2529148" y="2357887"/>
                  <a:pt x="2517646" y="2355011"/>
                </a:cubicBezTo>
                <a:cubicBezTo>
                  <a:pt x="2509019" y="2346385"/>
                  <a:pt x="2499576" y="2338504"/>
                  <a:pt x="2491766" y="2329132"/>
                </a:cubicBezTo>
                <a:cubicBezTo>
                  <a:pt x="2485129" y="2321167"/>
                  <a:pt x="2482609" y="2309730"/>
                  <a:pt x="2474513" y="2303253"/>
                </a:cubicBezTo>
                <a:cubicBezTo>
                  <a:pt x="2467413" y="2297573"/>
                  <a:pt x="2457260" y="2297502"/>
                  <a:pt x="2448634" y="2294626"/>
                </a:cubicBezTo>
                <a:cubicBezTo>
                  <a:pt x="2437132" y="2297502"/>
                  <a:pt x="2421242" y="2293768"/>
                  <a:pt x="2414129" y="2303253"/>
                </a:cubicBezTo>
                <a:cubicBezTo>
                  <a:pt x="2407826" y="2311657"/>
                  <a:pt x="2438471" y="2352705"/>
                  <a:pt x="2440008" y="2355011"/>
                </a:cubicBezTo>
                <a:cubicBezTo>
                  <a:pt x="2437132" y="2406770"/>
                  <a:pt x="2441547" y="2459455"/>
                  <a:pt x="2431381" y="2510287"/>
                </a:cubicBezTo>
                <a:cubicBezTo>
                  <a:pt x="2429348" y="2520453"/>
                  <a:pt x="2415839" y="2526745"/>
                  <a:pt x="2405502" y="2527540"/>
                </a:cubicBezTo>
                <a:cubicBezTo>
                  <a:pt x="2376689" y="2529756"/>
                  <a:pt x="2347993" y="2521789"/>
                  <a:pt x="2319238" y="2518913"/>
                </a:cubicBezTo>
                <a:cubicBezTo>
                  <a:pt x="2230993" y="2460082"/>
                  <a:pt x="2267454" y="2477112"/>
                  <a:pt x="2051819" y="2510287"/>
                </a:cubicBezTo>
                <a:cubicBezTo>
                  <a:pt x="2041572" y="2511863"/>
                  <a:pt x="2060446" y="2530415"/>
                  <a:pt x="2069072" y="2536166"/>
                </a:cubicBezTo>
                <a:cubicBezTo>
                  <a:pt x="2078937" y="2542742"/>
                  <a:pt x="2092076" y="2541917"/>
                  <a:pt x="2103578" y="2544792"/>
                </a:cubicBezTo>
                <a:cubicBezTo>
                  <a:pt x="2142160" y="2602670"/>
                  <a:pt x="2096710" y="2545966"/>
                  <a:pt x="2146710" y="2579298"/>
                </a:cubicBezTo>
                <a:cubicBezTo>
                  <a:pt x="2156861" y="2586065"/>
                  <a:pt x="2161997" y="2599124"/>
                  <a:pt x="2172589" y="2605177"/>
                </a:cubicBezTo>
                <a:cubicBezTo>
                  <a:pt x="2179666" y="2609221"/>
                  <a:pt x="2246981" y="2621545"/>
                  <a:pt x="2250227" y="2622430"/>
                </a:cubicBezTo>
                <a:cubicBezTo>
                  <a:pt x="2267772" y="2627215"/>
                  <a:pt x="2301985" y="2639683"/>
                  <a:pt x="2301985" y="2639683"/>
                </a:cubicBezTo>
                <a:cubicBezTo>
                  <a:pt x="2307736" y="2648309"/>
                  <a:pt x="2317533" y="2655335"/>
                  <a:pt x="2319238" y="2665562"/>
                </a:cubicBezTo>
                <a:cubicBezTo>
                  <a:pt x="2320733" y="2674531"/>
                  <a:pt x="2310612" y="2682348"/>
                  <a:pt x="2310612" y="2691441"/>
                </a:cubicBezTo>
                <a:cubicBezTo>
                  <a:pt x="2310612" y="2700534"/>
                  <a:pt x="2316363" y="2708694"/>
                  <a:pt x="2319238" y="2717321"/>
                </a:cubicBezTo>
                <a:cubicBezTo>
                  <a:pt x="2353744" y="2714445"/>
                  <a:pt x="2388433" y="2713270"/>
                  <a:pt x="2422755" y="2708694"/>
                </a:cubicBezTo>
                <a:cubicBezTo>
                  <a:pt x="2431768" y="2707492"/>
                  <a:pt x="2440501" y="2696002"/>
                  <a:pt x="2448634" y="2700068"/>
                </a:cubicBezTo>
                <a:cubicBezTo>
                  <a:pt x="2456767" y="2704135"/>
                  <a:pt x="2454385" y="2717321"/>
                  <a:pt x="2457261" y="2725947"/>
                </a:cubicBezTo>
                <a:cubicBezTo>
                  <a:pt x="2460136" y="2751826"/>
                  <a:pt x="2465887" y="2777546"/>
                  <a:pt x="2465887" y="2803585"/>
                </a:cubicBezTo>
                <a:cubicBezTo>
                  <a:pt x="2465887" y="2815441"/>
                  <a:pt x="2463838" y="2828226"/>
                  <a:pt x="2457261" y="2838091"/>
                </a:cubicBezTo>
                <a:cubicBezTo>
                  <a:pt x="2451510" y="2846717"/>
                  <a:pt x="2441591" y="2853541"/>
                  <a:pt x="2431381" y="2855343"/>
                </a:cubicBezTo>
                <a:cubicBezTo>
                  <a:pt x="2391636" y="2862357"/>
                  <a:pt x="2350868" y="2861094"/>
                  <a:pt x="2310612" y="2863970"/>
                </a:cubicBezTo>
                <a:cubicBezTo>
                  <a:pt x="2301985" y="2866845"/>
                  <a:pt x="2290017" y="2865197"/>
                  <a:pt x="2284732" y="2872596"/>
                </a:cubicBezTo>
                <a:cubicBezTo>
                  <a:pt x="2274161" y="2887395"/>
                  <a:pt x="2271890" y="2906712"/>
                  <a:pt x="2267479" y="2924355"/>
                </a:cubicBezTo>
                <a:cubicBezTo>
                  <a:pt x="2264604" y="2935857"/>
                  <a:pt x="2266259" y="2949602"/>
                  <a:pt x="2258853" y="2958860"/>
                </a:cubicBezTo>
                <a:cubicBezTo>
                  <a:pt x="2253173" y="2965961"/>
                  <a:pt x="2241600" y="2964611"/>
                  <a:pt x="2232974" y="2967487"/>
                </a:cubicBezTo>
                <a:cubicBezTo>
                  <a:pt x="2222350" y="2999357"/>
                  <a:pt x="2213148" y="3014100"/>
                  <a:pt x="2232974" y="3053751"/>
                </a:cubicBezTo>
                <a:cubicBezTo>
                  <a:pt x="2237041" y="3061884"/>
                  <a:pt x="2250227" y="3059502"/>
                  <a:pt x="2258853" y="3062377"/>
                </a:cubicBezTo>
                <a:cubicBezTo>
                  <a:pt x="2267479" y="3071004"/>
                  <a:pt x="2274068" y="3082332"/>
                  <a:pt x="2284732" y="3088257"/>
                </a:cubicBezTo>
                <a:cubicBezTo>
                  <a:pt x="2300630" y="3097089"/>
                  <a:pt x="2336491" y="3105509"/>
                  <a:pt x="2336491" y="3105509"/>
                </a:cubicBezTo>
                <a:cubicBezTo>
                  <a:pt x="2330740" y="3114136"/>
                  <a:pt x="2326569" y="3124058"/>
                  <a:pt x="2319238" y="3131389"/>
                </a:cubicBezTo>
                <a:cubicBezTo>
                  <a:pt x="2302517" y="3148110"/>
                  <a:pt x="2288525" y="3150252"/>
                  <a:pt x="2267479" y="3157268"/>
                </a:cubicBezTo>
                <a:cubicBezTo>
                  <a:pt x="2255977" y="3165894"/>
                  <a:pt x="2241331" y="3171448"/>
                  <a:pt x="2232974" y="3183147"/>
                </a:cubicBezTo>
                <a:cubicBezTo>
                  <a:pt x="2215933" y="3207004"/>
                  <a:pt x="2227009" y="3228301"/>
                  <a:pt x="2232974" y="3252158"/>
                </a:cubicBezTo>
                <a:cubicBezTo>
                  <a:pt x="2235849" y="3283788"/>
                  <a:pt x="2237661" y="3315534"/>
                  <a:pt x="2241600" y="3347049"/>
                </a:cubicBezTo>
                <a:cubicBezTo>
                  <a:pt x="2250066" y="3414779"/>
                  <a:pt x="2263174" y="3382961"/>
                  <a:pt x="2241600" y="3476445"/>
                </a:cubicBezTo>
                <a:cubicBezTo>
                  <a:pt x="2239269" y="3486547"/>
                  <a:pt x="2230098" y="3493698"/>
                  <a:pt x="2224347" y="3502325"/>
                </a:cubicBezTo>
                <a:cubicBezTo>
                  <a:pt x="2227223" y="3516702"/>
                  <a:pt x="2226417" y="3532343"/>
                  <a:pt x="2232974" y="3545457"/>
                </a:cubicBezTo>
                <a:cubicBezTo>
                  <a:pt x="2284366" y="3648239"/>
                  <a:pt x="2239248" y="3492913"/>
                  <a:pt x="2267479" y="3605841"/>
                </a:cubicBezTo>
                <a:cubicBezTo>
                  <a:pt x="2258853" y="3611592"/>
                  <a:pt x="2250873" y="3618457"/>
                  <a:pt x="2241600" y="3623094"/>
                </a:cubicBezTo>
                <a:cubicBezTo>
                  <a:pt x="2233467" y="3627161"/>
                  <a:pt x="2223287" y="3626677"/>
                  <a:pt x="2215721" y="3631721"/>
                </a:cubicBezTo>
                <a:cubicBezTo>
                  <a:pt x="2205570" y="3638488"/>
                  <a:pt x="2199993" y="3650833"/>
                  <a:pt x="2189842" y="3657600"/>
                </a:cubicBezTo>
                <a:cubicBezTo>
                  <a:pt x="2182276" y="3662644"/>
                  <a:pt x="2172706" y="3663728"/>
                  <a:pt x="2163963" y="3666226"/>
                </a:cubicBezTo>
                <a:cubicBezTo>
                  <a:pt x="2101940" y="3683947"/>
                  <a:pt x="2157521" y="3665680"/>
                  <a:pt x="2086325" y="3683479"/>
                </a:cubicBezTo>
                <a:cubicBezTo>
                  <a:pt x="2077503" y="3685684"/>
                  <a:pt x="2069072" y="3689230"/>
                  <a:pt x="2060446" y="3692106"/>
                </a:cubicBezTo>
                <a:cubicBezTo>
                  <a:pt x="2020189" y="3752490"/>
                  <a:pt x="2043193" y="3732362"/>
                  <a:pt x="2000061" y="3761117"/>
                </a:cubicBezTo>
                <a:cubicBezTo>
                  <a:pt x="1957525" y="3755041"/>
                  <a:pt x="1942150" y="3754958"/>
                  <a:pt x="1905170" y="3743864"/>
                </a:cubicBezTo>
                <a:cubicBezTo>
                  <a:pt x="1887751" y="3738638"/>
                  <a:pt x="1870665" y="3732362"/>
                  <a:pt x="1853412" y="3726611"/>
                </a:cubicBezTo>
                <a:lnTo>
                  <a:pt x="1827532" y="3717985"/>
                </a:lnTo>
                <a:cubicBezTo>
                  <a:pt x="1830295" y="3706934"/>
                  <a:pt x="1838599" y="3669972"/>
                  <a:pt x="1844785" y="3657600"/>
                </a:cubicBezTo>
                <a:cubicBezTo>
                  <a:pt x="1849422" y="3648327"/>
                  <a:pt x="1856287" y="3640347"/>
                  <a:pt x="1862038" y="3631721"/>
                </a:cubicBezTo>
                <a:cubicBezTo>
                  <a:pt x="1859163" y="3623094"/>
                  <a:pt x="1858456" y="3613407"/>
                  <a:pt x="1853412" y="3605841"/>
                </a:cubicBezTo>
                <a:cubicBezTo>
                  <a:pt x="1831277" y="3572638"/>
                  <a:pt x="1814354" y="3575569"/>
                  <a:pt x="1775774" y="3562709"/>
                </a:cubicBezTo>
                <a:cubicBezTo>
                  <a:pt x="1733305" y="3548553"/>
                  <a:pt x="1758858" y="3555577"/>
                  <a:pt x="1698136" y="3545457"/>
                </a:cubicBezTo>
                <a:cubicBezTo>
                  <a:pt x="1680883" y="3533955"/>
                  <a:pt x="1666494" y="3505922"/>
                  <a:pt x="1646378" y="3510951"/>
                </a:cubicBezTo>
                <a:cubicBezTo>
                  <a:pt x="1634876" y="3513826"/>
                  <a:pt x="1623272" y="3516320"/>
                  <a:pt x="1611872" y="3519577"/>
                </a:cubicBezTo>
                <a:cubicBezTo>
                  <a:pt x="1603129" y="3522075"/>
                  <a:pt x="1594815" y="3525999"/>
                  <a:pt x="1585993" y="3528204"/>
                </a:cubicBezTo>
                <a:cubicBezTo>
                  <a:pt x="1571769" y="3531760"/>
                  <a:pt x="1557085" y="3533274"/>
                  <a:pt x="1542861" y="3536830"/>
                </a:cubicBezTo>
                <a:cubicBezTo>
                  <a:pt x="1534039" y="3539035"/>
                  <a:pt x="1525898" y="3543674"/>
                  <a:pt x="1516981" y="3545457"/>
                </a:cubicBezTo>
                <a:cubicBezTo>
                  <a:pt x="1473259" y="3554201"/>
                  <a:pt x="1401705" y="3559073"/>
                  <a:pt x="1361706" y="3562709"/>
                </a:cubicBezTo>
                <a:cubicBezTo>
                  <a:pt x="1350204" y="3565585"/>
                  <a:pt x="1338097" y="3566666"/>
                  <a:pt x="1327200" y="3571336"/>
                </a:cubicBezTo>
                <a:cubicBezTo>
                  <a:pt x="1317671" y="3575420"/>
                  <a:pt x="1310594" y="3583952"/>
                  <a:pt x="1301321" y="3588589"/>
                </a:cubicBezTo>
                <a:cubicBezTo>
                  <a:pt x="1293188" y="3592655"/>
                  <a:pt x="1284068" y="3594340"/>
                  <a:pt x="1275442" y="3597215"/>
                </a:cubicBezTo>
                <a:cubicBezTo>
                  <a:pt x="1266816" y="3605841"/>
                  <a:pt x="1259714" y="3616327"/>
                  <a:pt x="1249563" y="3623094"/>
                </a:cubicBezTo>
                <a:cubicBezTo>
                  <a:pt x="1242137" y="3628044"/>
                  <a:pt x="1176135" y="3643609"/>
                  <a:pt x="1258189" y="3623094"/>
                </a:cubicBezTo>
                <a:cubicBezTo>
                  <a:pt x="1199622" y="3584048"/>
                  <a:pt x="1272942" y="3629651"/>
                  <a:pt x="1180551" y="3588589"/>
                </a:cubicBezTo>
                <a:cubicBezTo>
                  <a:pt x="1171077" y="3584378"/>
                  <a:pt x="1163298" y="3577087"/>
                  <a:pt x="1154672" y="3571336"/>
                </a:cubicBezTo>
                <a:cubicBezTo>
                  <a:pt x="1151797" y="3562710"/>
                  <a:pt x="1147248" y="3554470"/>
                  <a:pt x="1146046" y="3545457"/>
                </a:cubicBezTo>
                <a:cubicBezTo>
                  <a:pt x="1141470" y="3511135"/>
                  <a:pt x="1146686" y="3475302"/>
                  <a:pt x="1137419" y="3441940"/>
                </a:cubicBezTo>
                <a:cubicBezTo>
                  <a:pt x="1131869" y="3421961"/>
                  <a:pt x="1123522" y="3392471"/>
                  <a:pt x="1102913" y="3390181"/>
                </a:cubicBezTo>
                <a:lnTo>
                  <a:pt x="1025276" y="3381555"/>
                </a:lnTo>
                <a:cubicBezTo>
                  <a:pt x="1019525" y="3372928"/>
                  <a:pt x="1012107" y="3365205"/>
                  <a:pt x="1008023" y="3355675"/>
                </a:cubicBezTo>
                <a:cubicBezTo>
                  <a:pt x="1003353" y="3344778"/>
                  <a:pt x="1002653" y="3332570"/>
                  <a:pt x="999396" y="3321170"/>
                </a:cubicBezTo>
                <a:cubicBezTo>
                  <a:pt x="996898" y="3312427"/>
                  <a:pt x="993645" y="3303917"/>
                  <a:pt x="990770" y="3295291"/>
                </a:cubicBezTo>
                <a:cubicBezTo>
                  <a:pt x="987895" y="3269412"/>
                  <a:pt x="990378" y="3242355"/>
                  <a:pt x="982144" y="3217653"/>
                </a:cubicBezTo>
                <a:cubicBezTo>
                  <a:pt x="975587" y="3197982"/>
                  <a:pt x="959140" y="3183147"/>
                  <a:pt x="947638" y="3165894"/>
                </a:cubicBezTo>
                <a:cubicBezTo>
                  <a:pt x="924635" y="3131389"/>
                  <a:pt x="939011" y="3145766"/>
                  <a:pt x="904506" y="3122762"/>
                </a:cubicBezTo>
                <a:cubicBezTo>
                  <a:pt x="901630" y="3131388"/>
                  <a:pt x="898377" y="3139898"/>
                  <a:pt x="895879" y="3148641"/>
                </a:cubicBezTo>
                <a:cubicBezTo>
                  <a:pt x="892622" y="3160041"/>
                  <a:pt x="891656" y="3194155"/>
                  <a:pt x="887253" y="3183147"/>
                </a:cubicBezTo>
                <a:cubicBezTo>
                  <a:pt x="877583" y="3158971"/>
                  <a:pt x="882068" y="3131319"/>
                  <a:pt x="878627" y="3105509"/>
                </a:cubicBezTo>
                <a:cubicBezTo>
                  <a:pt x="874214" y="3072415"/>
                  <a:pt x="867876" y="3043133"/>
                  <a:pt x="861374" y="3010619"/>
                </a:cubicBezTo>
                <a:cubicBezTo>
                  <a:pt x="852748" y="3019245"/>
                  <a:pt x="845646" y="3029731"/>
                  <a:pt x="835495" y="3036498"/>
                </a:cubicBezTo>
                <a:cubicBezTo>
                  <a:pt x="807309" y="3055289"/>
                  <a:pt x="803611" y="3043095"/>
                  <a:pt x="783736" y="3019245"/>
                </a:cubicBezTo>
                <a:cubicBezTo>
                  <a:pt x="777099" y="3011280"/>
                  <a:pt x="775756" y="2998002"/>
                  <a:pt x="766483" y="2993366"/>
                </a:cubicBezTo>
                <a:cubicBezTo>
                  <a:pt x="750839" y="2985544"/>
                  <a:pt x="731978" y="2987615"/>
                  <a:pt x="714725" y="2984740"/>
                </a:cubicBezTo>
                <a:cubicBezTo>
                  <a:pt x="649673" y="2963054"/>
                  <a:pt x="727340" y="2994830"/>
                  <a:pt x="671593" y="2950234"/>
                </a:cubicBezTo>
                <a:cubicBezTo>
                  <a:pt x="664492" y="2944554"/>
                  <a:pt x="654340" y="2944483"/>
                  <a:pt x="645713" y="2941608"/>
                </a:cubicBezTo>
                <a:cubicBezTo>
                  <a:pt x="639962" y="2932981"/>
                  <a:pt x="635792" y="2923059"/>
                  <a:pt x="628461" y="2915728"/>
                </a:cubicBezTo>
                <a:cubicBezTo>
                  <a:pt x="571332" y="2858598"/>
                  <a:pt x="615036" y="2920321"/>
                  <a:pt x="568076" y="2863970"/>
                </a:cubicBezTo>
                <a:cubicBezTo>
                  <a:pt x="561439" y="2856005"/>
                  <a:pt x="552527" y="2848318"/>
                  <a:pt x="550823" y="2838091"/>
                </a:cubicBezTo>
                <a:cubicBezTo>
                  <a:pt x="546568" y="2812564"/>
                  <a:pt x="550823" y="2786332"/>
                  <a:pt x="550823" y="2760453"/>
                </a:cubicBez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42844" y="428604"/>
            <a:ext cx="8858312" cy="4929223"/>
          </a:xfrm>
        </p:spPr>
        <p:txBody>
          <a:bodyPr>
            <a:noAutofit/>
          </a:bodyPr>
          <a:lstStyle/>
          <a:p>
            <a:pPr algn="l"/>
            <a:r>
              <a:rPr lang="de-DE" sz="2800" b="1" dirty="0" smtClean="0"/>
              <a:t/>
            </a:r>
            <a:br>
              <a:rPr lang="de-DE" sz="2800" b="1" dirty="0" smtClean="0"/>
            </a:br>
            <a:r>
              <a:rPr lang="de-DE" sz="3200" b="1" dirty="0" smtClean="0"/>
              <a:t>Die Kommunen im Wirtschaftraum Rendsburg</a:t>
            </a:r>
            <a:r>
              <a:rPr lang="de-DE" sz="3200" dirty="0" smtClean="0"/>
              <a:t/>
            </a:r>
            <a:br>
              <a:rPr lang="de-DE" sz="3200" dirty="0" smtClean="0"/>
            </a:br>
            <a:r>
              <a:rPr lang="de-DE" sz="2000" dirty="0" smtClean="0"/>
              <a:t/>
            </a:r>
            <a:br>
              <a:rPr lang="de-DE" sz="2000" dirty="0" smtClean="0"/>
            </a:br>
            <a:r>
              <a:rPr lang="de-DE" sz="2400" b="1" dirty="0" smtClean="0"/>
              <a:t>2 Städte</a:t>
            </a:r>
            <a:r>
              <a:rPr lang="de-DE" sz="2400" dirty="0" smtClean="0"/>
              <a:t/>
            </a:r>
            <a:br>
              <a:rPr lang="de-DE" sz="2400" dirty="0" smtClean="0"/>
            </a:br>
            <a:r>
              <a:rPr lang="de-DE" sz="2400" dirty="0" smtClean="0"/>
              <a:t>Rendsburg: 28.350 Einwohner*</a:t>
            </a:r>
            <a:br>
              <a:rPr lang="de-DE" sz="2400" dirty="0" smtClean="0"/>
            </a:br>
            <a:r>
              <a:rPr lang="de-DE" sz="2400" dirty="0" err="1" smtClean="0"/>
              <a:t>Büdelsdorf</a:t>
            </a:r>
            <a:r>
              <a:rPr lang="de-DE" sz="2400" dirty="0" smtClean="0"/>
              <a:t>: 10.207 Einwohner </a:t>
            </a:r>
            <a:br>
              <a:rPr lang="de-DE" sz="2400" dirty="0" smtClean="0"/>
            </a:br>
            <a:r>
              <a:rPr lang="de-DE" sz="2000" dirty="0" smtClean="0"/>
              <a:t/>
            </a:r>
            <a:br>
              <a:rPr lang="de-DE" sz="2000" dirty="0" smtClean="0"/>
            </a:br>
            <a:r>
              <a:rPr lang="de-DE" sz="2400" b="1" dirty="0" smtClean="0"/>
              <a:t>11 Gemeinden</a:t>
            </a:r>
            <a:r>
              <a:rPr lang="de-DE" sz="2400" dirty="0" smtClean="0"/>
              <a:t/>
            </a:r>
            <a:br>
              <a:rPr lang="de-DE" sz="2400" dirty="0" smtClean="0"/>
            </a:br>
            <a:r>
              <a:rPr lang="de-DE" sz="2400" dirty="0" smtClean="0"/>
              <a:t>1 Gemeinde unter 1.000 Einwohner </a:t>
            </a:r>
            <a:r>
              <a:rPr lang="de-DE" sz="1400" dirty="0" smtClean="0"/>
              <a:t>(</a:t>
            </a:r>
            <a:r>
              <a:rPr lang="de-DE" sz="1400" dirty="0" err="1" smtClean="0"/>
              <a:t>Schülldorf</a:t>
            </a:r>
            <a:r>
              <a:rPr lang="de-DE" sz="1400" dirty="0" smtClean="0"/>
              <a:t>)</a:t>
            </a:r>
            <a:r>
              <a:rPr lang="de-DE" sz="2000" dirty="0" smtClean="0"/>
              <a:t/>
            </a:r>
            <a:br>
              <a:rPr lang="de-DE" sz="2000" dirty="0" smtClean="0"/>
            </a:br>
            <a:r>
              <a:rPr lang="de-DE" sz="2400" dirty="0" smtClean="0"/>
              <a:t>5 Gemeinden 1.000 – 3.000 Einwohner </a:t>
            </a:r>
            <a:r>
              <a:rPr lang="de-DE" sz="1400" dirty="0" smtClean="0"/>
              <a:t>(Alt </a:t>
            </a:r>
            <a:r>
              <a:rPr lang="de-DE" sz="1400" dirty="0" err="1" smtClean="0"/>
              <a:t>Duvenstedt</a:t>
            </a:r>
            <a:r>
              <a:rPr lang="de-DE" sz="1400" dirty="0" smtClean="0"/>
              <a:t>, </a:t>
            </a:r>
            <a:r>
              <a:rPr lang="de-DE" sz="1400" dirty="0" err="1" smtClean="0"/>
              <a:t>Nübbel</a:t>
            </a:r>
            <a:r>
              <a:rPr lang="de-DE" sz="1400" dirty="0" smtClean="0"/>
              <a:t>, </a:t>
            </a:r>
            <a:r>
              <a:rPr lang="de-DE" sz="1400" dirty="0" err="1" smtClean="0"/>
              <a:t>Rickert</a:t>
            </a:r>
            <a:r>
              <a:rPr lang="de-DE" sz="1400" dirty="0" smtClean="0"/>
              <a:t>, </a:t>
            </a:r>
            <a:r>
              <a:rPr lang="de-DE" sz="1400" dirty="0" err="1" smtClean="0"/>
              <a:t>Schülp</a:t>
            </a:r>
            <a:r>
              <a:rPr lang="de-DE" sz="1400" dirty="0" smtClean="0"/>
              <a:t>, </a:t>
            </a:r>
            <a:r>
              <a:rPr lang="de-DE" sz="1400" dirty="0" err="1" smtClean="0"/>
              <a:t>Borgstedt</a:t>
            </a:r>
            <a:r>
              <a:rPr lang="de-DE" sz="1400" dirty="0" smtClean="0"/>
              <a:t>)</a:t>
            </a:r>
            <a:br>
              <a:rPr lang="de-DE" sz="1400" dirty="0" smtClean="0"/>
            </a:br>
            <a:r>
              <a:rPr lang="de-DE" sz="2400" dirty="0" smtClean="0"/>
              <a:t>2 Gemeinden 3.000 – 5.000 Einwohner  </a:t>
            </a:r>
            <a:r>
              <a:rPr lang="de-DE" sz="1400" dirty="0" smtClean="0"/>
              <a:t>(</a:t>
            </a:r>
            <a:r>
              <a:rPr lang="de-DE" sz="1400" dirty="0" err="1" smtClean="0"/>
              <a:t>Jevenstedt</a:t>
            </a:r>
            <a:r>
              <a:rPr lang="de-DE" sz="1400" dirty="0" smtClean="0"/>
              <a:t>, Schacht-</a:t>
            </a:r>
            <a:r>
              <a:rPr lang="de-DE" sz="1400" dirty="0" err="1" smtClean="0"/>
              <a:t>Audorf</a:t>
            </a:r>
            <a:r>
              <a:rPr lang="de-DE" sz="1400" dirty="0" smtClean="0"/>
              <a:t>)</a:t>
            </a:r>
            <a:br>
              <a:rPr lang="de-DE" sz="1400" dirty="0" smtClean="0"/>
            </a:br>
            <a:r>
              <a:rPr lang="de-DE" sz="2400" dirty="0" smtClean="0"/>
              <a:t>3 Gemeinden über 5.000 Einwohner  </a:t>
            </a:r>
            <a:r>
              <a:rPr lang="de-DE" sz="1400" dirty="0" smtClean="0"/>
              <a:t>(</a:t>
            </a:r>
            <a:r>
              <a:rPr lang="de-DE" sz="1400" dirty="0" err="1" smtClean="0"/>
              <a:t>Osterrönfeld</a:t>
            </a:r>
            <a:r>
              <a:rPr lang="de-DE" sz="1400" dirty="0" smtClean="0"/>
              <a:t>, </a:t>
            </a:r>
            <a:r>
              <a:rPr lang="de-DE" sz="1400" dirty="0" err="1" smtClean="0"/>
              <a:t>Westerrönfeld</a:t>
            </a:r>
            <a:r>
              <a:rPr lang="de-DE" sz="1400" dirty="0" smtClean="0"/>
              <a:t>, </a:t>
            </a:r>
            <a:r>
              <a:rPr lang="de-DE" sz="1400" dirty="0" err="1" smtClean="0"/>
              <a:t>Fockbeck</a:t>
            </a:r>
            <a:r>
              <a:rPr lang="de-DE" sz="1400" dirty="0" smtClean="0"/>
              <a:t>)</a:t>
            </a:r>
            <a:br>
              <a:rPr lang="de-DE" sz="1400" dirty="0" smtClean="0"/>
            </a:br>
            <a:r>
              <a:rPr lang="de-DE" sz="2000" dirty="0" smtClean="0"/>
              <a:t/>
            </a:r>
            <a:br>
              <a:rPr lang="de-DE" sz="2000" dirty="0" smtClean="0"/>
            </a:br>
            <a:endParaRPr lang="de-DE" sz="2000" dirty="0"/>
          </a:p>
        </p:txBody>
      </p:sp>
      <p:sp>
        <p:nvSpPr>
          <p:cNvPr id="3" name="Untertitel 2"/>
          <p:cNvSpPr>
            <a:spLocks noGrp="1"/>
          </p:cNvSpPr>
          <p:nvPr>
            <p:ph type="subTitle" idx="1"/>
          </p:nvPr>
        </p:nvSpPr>
        <p:spPr>
          <a:xfrm>
            <a:off x="285720" y="4572008"/>
            <a:ext cx="8215370" cy="2000264"/>
          </a:xfrm>
        </p:spPr>
        <p:txBody>
          <a:bodyPr>
            <a:normAutofit fontScale="85000" lnSpcReduction="20000"/>
          </a:bodyPr>
          <a:lstStyle/>
          <a:p>
            <a:endParaRPr lang="de-DE" dirty="0" smtClean="0"/>
          </a:p>
          <a:p>
            <a:endParaRPr lang="de-DE" dirty="0"/>
          </a:p>
          <a:p>
            <a:pPr algn="l"/>
            <a:r>
              <a:rPr lang="de-DE" sz="1400" dirty="0" smtClean="0">
                <a:solidFill>
                  <a:schemeClr val="tx1"/>
                </a:solidFill>
              </a:rPr>
              <a:t>*alle </a:t>
            </a:r>
            <a:r>
              <a:rPr lang="de-DE" sz="1400" dirty="0" smtClean="0">
                <a:solidFill>
                  <a:schemeClr val="tx1"/>
                </a:solidFill>
              </a:rPr>
              <a:t>Einwohnerzahlen stammen von Dezember 2008</a:t>
            </a:r>
          </a:p>
          <a:p>
            <a:pPr algn="l"/>
            <a:r>
              <a:rPr lang="de-DE" dirty="0" smtClean="0"/>
              <a:t>______________________________________________</a:t>
            </a:r>
          </a:p>
          <a:p>
            <a:pPr algn="l"/>
            <a:r>
              <a:rPr lang="de-DE" sz="1400" dirty="0" smtClean="0"/>
              <a:t>Kulturentwicklungsplanung im Wirtschaftsraum </a:t>
            </a:r>
            <a:r>
              <a:rPr lang="de-DE" sz="1400" dirty="0"/>
              <a:t>R</a:t>
            </a:r>
            <a:r>
              <a:rPr lang="de-DE" sz="1400" dirty="0" smtClean="0"/>
              <a:t>endsburg</a:t>
            </a:r>
            <a:br>
              <a:rPr lang="de-DE" sz="1400" dirty="0" smtClean="0"/>
            </a:br>
            <a:r>
              <a:rPr lang="de-DE" sz="1400" dirty="0" smtClean="0"/>
              <a:t>Workshop I, 29. Mai 2018, Kulturzentrum Rendsburg</a:t>
            </a:r>
            <a:br>
              <a:rPr lang="de-DE" sz="1400" dirty="0" smtClean="0"/>
            </a:br>
            <a:r>
              <a:rPr lang="de-DE" sz="1400" dirty="0" smtClean="0"/>
              <a:t>Dagmar Rösner M.A.</a:t>
            </a:r>
            <a:endParaRPr lang="de-DE" sz="1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0" y="357167"/>
            <a:ext cx="9144000" cy="5000660"/>
          </a:xfrm>
        </p:spPr>
        <p:txBody>
          <a:bodyPr>
            <a:noAutofit/>
          </a:bodyPr>
          <a:lstStyle/>
          <a:p>
            <a:pPr algn="l"/>
            <a:r>
              <a:rPr lang="de-DE" sz="3200" b="1" dirty="0" smtClean="0"/>
              <a:t>Die Erhebung </a:t>
            </a:r>
            <a:br>
              <a:rPr lang="de-DE" sz="3200" b="1" dirty="0" smtClean="0"/>
            </a:br>
            <a:r>
              <a:rPr lang="de-DE" sz="3200" b="1" dirty="0" smtClean="0"/>
              <a:t>zum Kulturangebot im Wirtschaftsraum Rendsburg</a:t>
            </a:r>
            <a:r>
              <a:rPr lang="de-DE" sz="2000" dirty="0" smtClean="0"/>
              <a:t/>
            </a:r>
            <a:br>
              <a:rPr lang="de-DE" sz="2000" dirty="0" smtClean="0"/>
            </a:br>
            <a:r>
              <a:rPr lang="de-DE" sz="2000" dirty="0" smtClean="0"/>
              <a:t/>
            </a:r>
            <a:br>
              <a:rPr lang="de-DE" sz="2000" dirty="0" smtClean="0"/>
            </a:br>
            <a:r>
              <a:rPr lang="de-DE" sz="2000" dirty="0" smtClean="0"/>
              <a:t>Die Fragebögen</a:t>
            </a:r>
            <a:br>
              <a:rPr lang="de-DE" sz="2000" dirty="0" smtClean="0"/>
            </a:br>
            <a:r>
              <a:rPr lang="de-DE" sz="2000" dirty="0" smtClean="0"/>
              <a:t>Versand des Fragebogens „Kulturangebote“ am 14. Februar 2018 über das Kulturnetz</a:t>
            </a:r>
            <a:br>
              <a:rPr lang="de-DE" sz="2000" dirty="0" smtClean="0"/>
            </a:br>
            <a:r>
              <a:rPr lang="de-DE" sz="2000" dirty="0" smtClean="0"/>
              <a:t>Versand beider Fragebögen am 16. Februar 2018 über die Stadt Rendsburg</a:t>
            </a:r>
            <a:br>
              <a:rPr lang="de-DE" sz="2000" dirty="0" smtClean="0"/>
            </a:br>
            <a:r>
              <a:rPr lang="de-DE" sz="2000" dirty="0" smtClean="0"/>
              <a:t>Unzulänglicher Rücklauf – Nachbesserung im Juni / Juli 2018</a:t>
            </a:r>
            <a:br>
              <a:rPr lang="de-DE" sz="2000" dirty="0" smtClean="0"/>
            </a:br>
            <a:r>
              <a:rPr lang="de-DE" sz="2000" dirty="0" smtClean="0"/>
              <a:t>nur 4 freie Kulturakteure haben den Fragebogen ausgefüllt – keine belastbaren Zahlen</a:t>
            </a:r>
            <a:br>
              <a:rPr lang="de-DE" sz="2000" dirty="0" smtClean="0"/>
            </a:br>
            <a:r>
              <a:rPr lang="de-DE" sz="2000" dirty="0" smtClean="0"/>
              <a:t/>
            </a:r>
            <a:br>
              <a:rPr lang="de-DE" sz="2000" dirty="0" smtClean="0"/>
            </a:br>
            <a:r>
              <a:rPr lang="de-DE" sz="2000" dirty="0" smtClean="0"/>
              <a:t>Insgesamt ist keine aussagekräftige Statistik durch die Fragebögen </a:t>
            </a:r>
            <a:r>
              <a:rPr lang="de-DE" sz="2000" dirty="0" smtClean="0"/>
              <a:t>möglich, daher wurden die Kulturangebote in der Region durch eine</a:t>
            </a:r>
            <a:r>
              <a:rPr lang="de-DE" sz="2000" dirty="0" smtClean="0"/>
              <a:t> </a:t>
            </a:r>
            <a:r>
              <a:rPr lang="de-DE" sz="2000" dirty="0" smtClean="0"/>
              <a:t>zusätzliche </a:t>
            </a:r>
            <a:r>
              <a:rPr lang="de-DE" sz="2000" dirty="0" smtClean="0"/>
              <a:t>Recherche im Internet (Liste</a:t>
            </a:r>
            <a:r>
              <a:rPr lang="de-DE" sz="2000" dirty="0" smtClean="0"/>
              <a:t>) ergänzt.</a:t>
            </a:r>
            <a:endParaRPr lang="de-DE" sz="2000" dirty="0"/>
          </a:p>
        </p:txBody>
      </p:sp>
      <p:sp>
        <p:nvSpPr>
          <p:cNvPr id="3" name="Untertitel 2"/>
          <p:cNvSpPr>
            <a:spLocks noGrp="1"/>
          </p:cNvSpPr>
          <p:nvPr>
            <p:ph type="subTitle" idx="1"/>
          </p:nvPr>
        </p:nvSpPr>
        <p:spPr>
          <a:xfrm>
            <a:off x="285720" y="4429132"/>
            <a:ext cx="8215370" cy="2143140"/>
          </a:xfrm>
        </p:spPr>
        <p:txBody>
          <a:bodyPr>
            <a:normAutofit fontScale="85000" lnSpcReduction="20000"/>
          </a:bodyPr>
          <a:lstStyle/>
          <a:p>
            <a:endParaRPr lang="de-DE" dirty="0" smtClean="0"/>
          </a:p>
          <a:p>
            <a:endParaRPr lang="de-DE" dirty="0"/>
          </a:p>
          <a:p>
            <a:endParaRPr lang="de-DE" dirty="0" smtClean="0"/>
          </a:p>
          <a:p>
            <a:pPr algn="l"/>
            <a:r>
              <a:rPr lang="de-DE" dirty="0" smtClean="0"/>
              <a:t>______________________________________________</a:t>
            </a:r>
          </a:p>
          <a:p>
            <a:pPr algn="l"/>
            <a:r>
              <a:rPr lang="de-DE" sz="1400" dirty="0" smtClean="0"/>
              <a:t>Kulturentwicklungsplanung im Wirtschaftsraum </a:t>
            </a:r>
            <a:r>
              <a:rPr lang="de-DE" sz="1400" dirty="0"/>
              <a:t>R</a:t>
            </a:r>
            <a:r>
              <a:rPr lang="de-DE" sz="1400" dirty="0" smtClean="0"/>
              <a:t>endsburg</a:t>
            </a:r>
            <a:br>
              <a:rPr lang="de-DE" sz="1400" dirty="0" smtClean="0"/>
            </a:br>
            <a:r>
              <a:rPr lang="de-DE" sz="1400" dirty="0" smtClean="0"/>
              <a:t>Workshop I, 29. Mai 2018, Kulturzentrum Rendsburg</a:t>
            </a:r>
            <a:br>
              <a:rPr lang="de-DE" sz="1400" dirty="0" smtClean="0"/>
            </a:br>
            <a:r>
              <a:rPr lang="de-DE" sz="1400" dirty="0" smtClean="0"/>
              <a:t>Dagmar Rösner M.A.</a:t>
            </a:r>
            <a:endParaRPr lang="de-DE" sz="1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251520" y="428605"/>
            <a:ext cx="8568952" cy="4929222"/>
          </a:xfrm>
        </p:spPr>
        <p:txBody>
          <a:bodyPr>
            <a:noAutofit/>
          </a:bodyPr>
          <a:lstStyle/>
          <a:p>
            <a:pPr algn="l"/>
            <a:r>
              <a:rPr lang="de-DE" sz="3200" b="1" dirty="0" smtClean="0"/>
              <a:t>Auswertung der Erhebung</a:t>
            </a:r>
            <a:br>
              <a:rPr lang="de-DE" sz="3200" b="1" dirty="0" smtClean="0"/>
            </a:br>
            <a:r>
              <a:rPr lang="de-DE" sz="3200" b="1" dirty="0" smtClean="0"/>
              <a:t/>
            </a:r>
            <a:br>
              <a:rPr lang="de-DE" sz="3200" b="1" dirty="0" smtClean="0"/>
            </a:br>
            <a:r>
              <a:rPr lang="de-DE" sz="2400" dirty="0" smtClean="0"/>
              <a:t>Gesamte Einwohnerzahl des Wirtschaftsraums: 70.624</a:t>
            </a:r>
            <a:br>
              <a:rPr lang="de-DE" sz="2400" dirty="0" smtClean="0"/>
            </a:br>
            <a:r>
              <a:rPr lang="de-DE" sz="2400" dirty="0" smtClean="0"/>
              <a:t>Einwohnerzahl von Rendsburg: 28.350</a:t>
            </a:r>
            <a:br>
              <a:rPr lang="de-DE" sz="2400" dirty="0" smtClean="0"/>
            </a:br>
            <a:r>
              <a:rPr lang="de-DE" sz="2400" dirty="0" smtClean="0"/>
              <a:t/>
            </a:r>
            <a:br>
              <a:rPr lang="de-DE" sz="2400" dirty="0" smtClean="0"/>
            </a:br>
            <a:r>
              <a:rPr lang="de-DE" sz="2400" dirty="0" smtClean="0"/>
              <a:t>Gesamte Anzahl der Kulturangebote im Wirtschaftsraum: 105</a:t>
            </a:r>
            <a:br>
              <a:rPr lang="de-DE" sz="2400" dirty="0" smtClean="0"/>
            </a:br>
            <a:r>
              <a:rPr lang="de-DE" sz="2400" dirty="0" smtClean="0"/>
              <a:t>Kulturangebote in Rendsburg: 41</a:t>
            </a:r>
            <a:br>
              <a:rPr lang="de-DE" sz="2400" dirty="0" smtClean="0"/>
            </a:br>
            <a:r>
              <a:rPr lang="de-DE" sz="2400" dirty="0" smtClean="0"/>
              <a:t>Kulturangebote in </a:t>
            </a:r>
            <a:r>
              <a:rPr lang="de-DE" sz="2400" dirty="0" err="1" smtClean="0"/>
              <a:t>Büdelsdorf</a:t>
            </a:r>
            <a:r>
              <a:rPr lang="de-DE" sz="2400" dirty="0" smtClean="0"/>
              <a:t>: 16</a:t>
            </a:r>
            <a:br>
              <a:rPr lang="de-DE" sz="2400" dirty="0" smtClean="0"/>
            </a:br>
            <a:r>
              <a:rPr lang="de-DE" sz="2400" dirty="0" smtClean="0"/>
              <a:t>Kulturangebote in den Umlandgemeinden insgesamt: 64</a:t>
            </a:r>
            <a:br>
              <a:rPr lang="de-DE" sz="2400" dirty="0" smtClean="0"/>
            </a:br>
            <a:r>
              <a:rPr lang="de-DE" sz="2400" dirty="0" smtClean="0"/>
              <a:t/>
            </a:r>
            <a:br>
              <a:rPr lang="de-DE" sz="2400" dirty="0" smtClean="0"/>
            </a:br>
            <a:r>
              <a:rPr lang="de-DE" sz="2400" dirty="0" smtClean="0"/>
              <a:t>70.624 Einwohner können 105 Kulturangebote nutzen. </a:t>
            </a:r>
            <a:r>
              <a:rPr lang="de-DE" sz="3200" b="1" dirty="0" smtClean="0"/>
              <a:t/>
            </a:r>
            <a:br>
              <a:rPr lang="de-DE" sz="3200" b="1" dirty="0" smtClean="0"/>
            </a:br>
            <a:endParaRPr lang="de-DE" sz="3200" b="1" dirty="0"/>
          </a:p>
        </p:txBody>
      </p:sp>
      <p:sp>
        <p:nvSpPr>
          <p:cNvPr id="3" name="Untertitel 2"/>
          <p:cNvSpPr>
            <a:spLocks noGrp="1"/>
          </p:cNvSpPr>
          <p:nvPr>
            <p:ph type="subTitle" idx="1"/>
          </p:nvPr>
        </p:nvSpPr>
        <p:spPr>
          <a:xfrm>
            <a:off x="285720" y="4429132"/>
            <a:ext cx="8215370" cy="2143140"/>
          </a:xfrm>
        </p:spPr>
        <p:txBody>
          <a:bodyPr>
            <a:normAutofit fontScale="85000" lnSpcReduction="20000"/>
          </a:bodyPr>
          <a:lstStyle/>
          <a:p>
            <a:endParaRPr lang="de-DE" dirty="0" smtClean="0"/>
          </a:p>
          <a:p>
            <a:endParaRPr lang="de-DE" dirty="0"/>
          </a:p>
          <a:p>
            <a:endParaRPr lang="de-DE" dirty="0" smtClean="0"/>
          </a:p>
          <a:p>
            <a:pPr algn="l"/>
            <a:r>
              <a:rPr lang="de-DE" dirty="0" smtClean="0"/>
              <a:t>______________________________________________</a:t>
            </a:r>
          </a:p>
          <a:p>
            <a:pPr algn="l"/>
            <a:r>
              <a:rPr lang="de-DE" sz="1400" dirty="0" smtClean="0"/>
              <a:t>Kulturentwicklungsplanung im Wirtschaftsraum </a:t>
            </a:r>
            <a:r>
              <a:rPr lang="de-DE" sz="1400" dirty="0"/>
              <a:t>R</a:t>
            </a:r>
            <a:r>
              <a:rPr lang="de-DE" sz="1400" dirty="0" smtClean="0"/>
              <a:t>endsburg</a:t>
            </a:r>
            <a:br>
              <a:rPr lang="de-DE" sz="1400" dirty="0" smtClean="0"/>
            </a:br>
            <a:r>
              <a:rPr lang="de-DE" sz="1400" dirty="0" smtClean="0"/>
              <a:t>Workshop I, 29. Mai 2018, Kulturzentrum Rendsburg</a:t>
            </a:r>
            <a:br>
              <a:rPr lang="de-DE" sz="1400" dirty="0" smtClean="0"/>
            </a:br>
            <a:r>
              <a:rPr lang="de-DE" sz="1400" dirty="0" smtClean="0"/>
              <a:t>Dagmar Rösner M.A.</a:t>
            </a:r>
            <a:endParaRPr lang="de-DE" sz="1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251520" y="214291"/>
            <a:ext cx="8568952" cy="5357850"/>
          </a:xfrm>
        </p:spPr>
        <p:txBody>
          <a:bodyPr numCol="3">
            <a:noAutofit/>
          </a:bodyPr>
          <a:lstStyle/>
          <a:p>
            <a:pPr algn="l"/>
            <a:r>
              <a:rPr lang="de-DE" sz="2000" b="1" dirty="0" smtClean="0"/>
              <a:t>Rendsburg</a:t>
            </a:r>
            <a:br>
              <a:rPr lang="de-DE" sz="2000" b="1" dirty="0" smtClean="0"/>
            </a:br>
            <a:r>
              <a:rPr lang="de-DE" sz="2000" dirty="0" smtClean="0"/>
              <a:t/>
            </a:r>
            <a:br>
              <a:rPr lang="de-DE" sz="2000" dirty="0" smtClean="0"/>
            </a:br>
            <a:r>
              <a:rPr lang="de-DE" sz="2000" dirty="0" smtClean="0"/>
              <a:t>Museum/Ausstellungen: 6</a:t>
            </a:r>
            <a:br>
              <a:rPr lang="de-DE" sz="2000" dirty="0" smtClean="0"/>
            </a:br>
            <a:r>
              <a:rPr lang="de-DE" sz="2000" dirty="0" smtClean="0"/>
              <a:t>Theater: 3</a:t>
            </a:r>
            <a:br>
              <a:rPr lang="de-DE" sz="2000" dirty="0" smtClean="0"/>
            </a:br>
            <a:r>
              <a:rPr lang="de-DE" sz="2000" dirty="0" smtClean="0"/>
              <a:t>Musik: 11</a:t>
            </a:r>
            <a:br>
              <a:rPr lang="de-DE" sz="2000" dirty="0" smtClean="0"/>
            </a:br>
            <a:r>
              <a:rPr lang="de-DE" sz="2000" dirty="0" smtClean="0"/>
              <a:t>Bildende Kunst: 2	</a:t>
            </a:r>
            <a:br>
              <a:rPr lang="de-DE" sz="2000" dirty="0" smtClean="0"/>
            </a:br>
            <a:r>
              <a:rPr lang="de-DE" sz="2000" dirty="0" smtClean="0"/>
              <a:t>Literatur/Bücherei: 5</a:t>
            </a:r>
            <a:br>
              <a:rPr lang="de-DE" sz="2000" dirty="0" smtClean="0"/>
            </a:br>
            <a:r>
              <a:rPr lang="de-DE" sz="2000" dirty="0" smtClean="0"/>
              <a:t>Tanz: 1</a:t>
            </a:r>
            <a:br>
              <a:rPr lang="de-DE" sz="2000" dirty="0" smtClean="0"/>
            </a:br>
            <a:r>
              <a:rPr lang="de-DE" sz="2000" dirty="0" smtClean="0"/>
              <a:t>Archiv: 2</a:t>
            </a:r>
            <a:br>
              <a:rPr lang="de-DE" sz="2000" dirty="0" smtClean="0"/>
            </a:br>
            <a:r>
              <a:rPr lang="de-DE" sz="2000" dirty="0" smtClean="0"/>
              <a:t>Kino: 3</a:t>
            </a:r>
            <a:br>
              <a:rPr lang="de-DE" sz="2000" dirty="0" smtClean="0"/>
            </a:br>
            <a:r>
              <a:rPr lang="de-DE" sz="2000" dirty="0" smtClean="0"/>
              <a:t>Geschichts-/Heimatvereine: 2</a:t>
            </a:r>
            <a:br>
              <a:rPr lang="de-DE" sz="2000" dirty="0" smtClean="0"/>
            </a:br>
            <a:r>
              <a:rPr lang="de-DE" sz="2000" dirty="0" smtClean="0"/>
              <a:t>Weiterbildung: 2</a:t>
            </a:r>
            <a:br>
              <a:rPr lang="de-DE" sz="2000" dirty="0" smtClean="0"/>
            </a:br>
            <a:r>
              <a:rPr lang="de-DE" sz="2000" dirty="0" smtClean="0"/>
              <a:t>Jugendkultur: 4</a:t>
            </a:r>
            <a:br>
              <a:rPr lang="de-DE" sz="2000" dirty="0" smtClean="0"/>
            </a:br>
            <a:r>
              <a:rPr lang="de-DE" sz="2000" dirty="0" smtClean="0"/>
              <a:t/>
            </a:r>
            <a:br>
              <a:rPr lang="de-DE" sz="2000" dirty="0" smtClean="0"/>
            </a:br>
            <a:r>
              <a:rPr lang="de-DE" sz="2000" dirty="0" smtClean="0"/>
              <a:t>gesamt: 41 			</a:t>
            </a:r>
            <a:br>
              <a:rPr lang="de-DE" sz="2000" dirty="0" smtClean="0"/>
            </a:br>
            <a:r>
              <a:rPr lang="de-DE" sz="2000" b="1" dirty="0" err="1" smtClean="0"/>
              <a:t>Büdelsdorf</a:t>
            </a:r>
            <a:r>
              <a:rPr lang="de-DE" sz="2000" b="1" dirty="0" smtClean="0"/>
              <a:t/>
            </a:r>
            <a:br>
              <a:rPr lang="de-DE" sz="2000" b="1" dirty="0" smtClean="0"/>
            </a:br>
            <a:r>
              <a:rPr lang="de-DE" sz="2000" dirty="0" smtClean="0"/>
              <a:t/>
            </a:r>
            <a:br>
              <a:rPr lang="de-DE" sz="2000" dirty="0" smtClean="0"/>
            </a:br>
            <a:r>
              <a:rPr lang="de-DE" sz="2000" dirty="0" smtClean="0"/>
              <a:t> Museum/Ausstellungen: 2</a:t>
            </a:r>
            <a:br>
              <a:rPr lang="de-DE" sz="2000" dirty="0" smtClean="0"/>
            </a:br>
            <a:r>
              <a:rPr lang="de-DE" sz="2000" dirty="0" smtClean="0"/>
              <a:t>Theater: 1</a:t>
            </a:r>
            <a:br>
              <a:rPr lang="de-DE" sz="2000" dirty="0" smtClean="0"/>
            </a:br>
            <a:r>
              <a:rPr lang="de-DE" sz="2000" dirty="0" smtClean="0"/>
              <a:t>Musik: 6</a:t>
            </a:r>
            <a:br>
              <a:rPr lang="de-DE" sz="2000" dirty="0" smtClean="0"/>
            </a:br>
            <a:r>
              <a:rPr lang="de-DE" sz="2000" dirty="0" smtClean="0"/>
              <a:t>Bildende Kunst: 0</a:t>
            </a:r>
            <a:br>
              <a:rPr lang="de-DE" sz="2000" dirty="0" smtClean="0"/>
            </a:br>
            <a:r>
              <a:rPr lang="de-DE" sz="2000" dirty="0" smtClean="0"/>
              <a:t>Literatur/Bücherei: 1</a:t>
            </a:r>
            <a:br>
              <a:rPr lang="de-DE" sz="2000" dirty="0" smtClean="0"/>
            </a:br>
            <a:r>
              <a:rPr lang="de-DE" sz="2000" dirty="0" smtClean="0"/>
              <a:t>Tanz: 1</a:t>
            </a:r>
            <a:br>
              <a:rPr lang="de-DE" sz="2000" dirty="0" smtClean="0"/>
            </a:br>
            <a:r>
              <a:rPr lang="de-DE" sz="2000" dirty="0" smtClean="0"/>
              <a:t>Archiv: 1</a:t>
            </a:r>
            <a:br>
              <a:rPr lang="de-DE" sz="2000" dirty="0" smtClean="0"/>
            </a:br>
            <a:r>
              <a:rPr lang="de-DE" sz="2000" dirty="0" smtClean="0"/>
              <a:t>Kino: </a:t>
            </a:r>
            <a:br>
              <a:rPr lang="de-DE" sz="2000" dirty="0" smtClean="0"/>
            </a:br>
            <a:r>
              <a:rPr lang="de-DE" sz="2000" dirty="0" smtClean="0"/>
              <a:t>Geschichts-/Heimatvereine: 1</a:t>
            </a:r>
            <a:br>
              <a:rPr lang="de-DE" sz="2000" dirty="0" smtClean="0"/>
            </a:br>
            <a:r>
              <a:rPr lang="de-DE" sz="2000" dirty="0" smtClean="0"/>
              <a:t>Weiterbildung: 1</a:t>
            </a:r>
            <a:br>
              <a:rPr lang="de-DE" sz="2000" dirty="0" smtClean="0"/>
            </a:br>
            <a:r>
              <a:rPr lang="de-DE" sz="2000" dirty="0" smtClean="0"/>
              <a:t>Jugendkultur: 2</a:t>
            </a:r>
            <a:br>
              <a:rPr lang="de-DE" sz="2000" dirty="0" smtClean="0"/>
            </a:br>
            <a:r>
              <a:rPr lang="de-DE" sz="2000" dirty="0" smtClean="0"/>
              <a:t/>
            </a:r>
            <a:br>
              <a:rPr lang="de-DE" sz="2000" dirty="0" smtClean="0"/>
            </a:br>
            <a:r>
              <a:rPr lang="de-DE" sz="2000" dirty="0" smtClean="0"/>
              <a:t>gesamt: 16</a:t>
            </a:r>
            <a:br>
              <a:rPr lang="de-DE" sz="2000" dirty="0" smtClean="0"/>
            </a:br>
            <a:r>
              <a:rPr lang="de-DE" sz="2000" dirty="0" smtClean="0"/>
              <a:t/>
            </a:r>
            <a:br>
              <a:rPr lang="de-DE" sz="2000" dirty="0" smtClean="0"/>
            </a:br>
            <a:r>
              <a:rPr lang="de-DE" sz="2000" b="1" dirty="0" smtClean="0"/>
              <a:t>Umland gesamt</a:t>
            </a:r>
            <a:br>
              <a:rPr lang="de-DE" sz="2000" b="1" dirty="0" smtClean="0"/>
            </a:br>
            <a:r>
              <a:rPr lang="de-DE" sz="2000" b="1" dirty="0" smtClean="0"/>
              <a:t/>
            </a:r>
            <a:br>
              <a:rPr lang="de-DE" sz="2000" b="1" dirty="0" smtClean="0"/>
            </a:br>
            <a:r>
              <a:rPr lang="de-DE" sz="2000" dirty="0" smtClean="0"/>
              <a:t> Museum/Ausstellungen: 8</a:t>
            </a:r>
            <a:br>
              <a:rPr lang="de-DE" sz="2000" dirty="0" smtClean="0"/>
            </a:br>
            <a:r>
              <a:rPr lang="de-DE" sz="2000" dirty="0" smtClean="0"/>
              <a:t>Theater: 1</a:t>
            </a:r>
            <a:br>
              <a:rPr lang="de-DE" sz="2000" dirty="0" smtClean="0"/>
            </a:br>
            <a:r>
              <a:rPr lang="de-DE" sz="2000" dirty="0" smtClean="0"/>
              <a:t>Musik: 24</a:t>
            </a:r>
            <a:br>
              <a:rPr lang="de-DE" sz="2000" dirty="0" smtClean="0"/>
            </a:br>
            <a:r>
              <a:rPr lang="de-DE" sz="2000" dirty="0" smtClean="0"/>
              <a:t>Bildende Kunst: 0</a:t>
            </a:r>
            <a:br>
              <a:rPr lang="de-DE" sz="2000" dirty="0" smtClean="0"/>
            </a:br>
            <a:r>
              <a:rPr lang="de-DE" sz="2000" dirty="0" smtClean="0"/>
              <a:t>Literatur/Bücherei: 4</a:t>
            </a:r>
            <a:br>
              <a:rPr lang="de-DE" sz="2000" dirty="0" smtClean="0"/>
            </a:br>
            <a:r>
              <a:rPr lang="de-DE" sz="2000" dirty="0" smtClean="0"/>
              <a:t>Tanz: 1</a:t>
            </a:r>
            <a:br>
              <a:rPr lang="de-DE" sz="2000" dirty="0" smtClean="0"/>
            </a:br>
            <a:r>
              <a:rPr lang="de-DE" sz="2000" dirty="0" smtClean="0"/>
              <a:t>Archiv: 9</a:t>
            </a:r>
            <a:br>
              <a:rPr lang="de-DE" sz="2000" dirty="0" smtClean="0"/>
            </a:br>
            <a:r>
              <a:rPr lang="de-DE" sz="2000" dirty="0" smtClean="0"/>
              <a:t>Kino: 0</a:t>
            </a:r>
            <a:br>
              <a:rPr lang="de-DE" sz="2000" dirty="0" smtClean="0"/>
            </a:br>
            <a:r>
              <a:rPr lang="de-DE" sz="2000" dirty="0" smtClean="0"/>
              <a:t>Geschichts-/Heimatvereine: 5</a:t>
            </a:r>
            <a:br>
              <a:rPr lang="de-DE" sz="2000" dirty="0" smtClean="0"/>
            </a:br>
            <a:r>
              <a:rPr lang="de-DE" sz="2000" dirty="0" smtClean="0"/>
              <a:t>Weiterbildung: 6</a:t>
            </a:r>
            <a:br>
              <a:rPr lang="de-DE" sz="2000" dirty="0" smtClean="0"/>
            </a:br>
            <a:r>
              <a:rPr lang="de-DE" sz="2000" dirty="0" smtClean="0"/>
              <a:t>Jugendkultur: 13</a:t>
            </a:r>
            <a:br>
              <a:rPr lang="de-DE" sz="2000" dirty="0" smtClean="0"/>
            </a:br>
            <a:r>
              <a:rPr lang="de-DE" sz="2000" dirty="0" smtClean="0"/>
              <a:t/>
            </a:r>
            <a:br>
              <a:rPr lang="de-DE" sz="2000" dirty="0" smtClean="0"/>
            </a:br>
            <a:r>
              <a:rPr lang="de-DE" sz="2000" dirty="0" smtClean="0"/>
              <a:t>gesamt: 64 </a:t>
            </a:r>
            <a:endParaRPr lang="de-DE" sz="2000" b="1" dirty="0"/>
          </a:p>
        </p:txBody>
      </p:sp>
      <p:sp>
        <p:nvSpPr>
          <p:cNvPr id="3" name="Untertitel 2"/>
          <p:cNvSpPr>
            <a:spLocks noGrp="1"/>
          </p:cNvSpPr>
          <p:nvPr>
            <p:ph type="subTitle" idx="1"/>
          </p:nvPr>
        </p:nvSpPr>
        <p:spPr>
          <a:xfrm>
            <a:off x="285720" y="4429132"/>
            <a:ext cx="8215370" cy="2143140"/>
          </a:xfrm>
        </p:spPr>
        <p:txBody>
          <a:bodyPr>
            <a:normAutofit fontScale="85000" lnSpcReduction="20000"/>
          </a:bodyPr>
          <a:lstStyle/>
          <a:p>
            <a:endParaRPr lang="de-DE" dirty="0" smtClean="0"/>
          </a:p>
          <a:p>
            <a:endParaRPr lang="de-DE" dirty="0"/>
          </a:p>
          <a:p>
            <a:endParaRPr lang="de-DE" dirty="0" smtClean="0"/>
          </a:p>
          <a:p>
            <a:pPr algn="l"/>
            <a:r>
              <a:rPr lang="de-DE" dirty="0" smtClean="0"/>
              <a:t>______________________________________________</a:t>
            </a:r>
          </a:p>
          <a:p>
            <a:pPr algn="l"/>
            <a:r>
              <a:rPr lang="de-DE" sz="1400" dirty="0" smtClean="0"/>
              <a:t>Kulturentwicklungsplanung im Wirtschaftsraum </a:t>
            </a:r>
            <a:r>
              <a:rPr lang="de-DE" sz="1400" dirty="0"/>
              <a:t>R</a:t>
            </a:r>
            <a:r>
              <a:rPr lang="de-DE" sz="1400" dirty="0" smtClean="0"/>
              <a:t>endsburg</a:t>
            </a:r>
            <a:br>
              <a:rPr lang="de-DE" sz="1400" dirty="0" smtClean="0"/>
            </a:br>
            <a:r>
              <a:rPr lang="de-DE" sz="1400" dirty="0" smtClean="0"/>
              <a:t>Workshop I, 29. Mai 2018, Kulturzentrum Rendsburg</a:t>
            </a:r>
            <a:br>
              <a:rPr lang="de-DE" sz="1400" dirty="0" smtClean="0"/>
            </a:br>
            <a:r>
              <a:rPr lang="de-DE" sz="1400" dirty="0" smtClean="0"/>
              <a:t>Dagmar Rösner M.A.</a:t>
            </a:r>
            <a:endParaRPr lang="de-DE" sz="1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122</Words>
  <Application>Microsoft Office PowerPoint</Application>
  <PresentationFormat>Bildschirmpräsentation (4:3)</PresentationFormat>
  <Paragraphs>94</Paragraphs>
  <Slides>18</Slides>
  <Notes>0</Notes>
  <HiddenSlides>0</HiddenSlides>
  <MMClips>0</MMClips>
  <ScaleCrop>false</ScaleCrop>
  <HeadingPairs>
    <vt:vector size="4" baseType="variant">
      <vt:variant>
        <vt:lpstr>Design</vt:lpstr>
      </vt:variant>
      <vt:variant>
        <vt:i4>1</vt:i4>
      </vt:variant>
      <vt:variant>
        <vt:lpstr>Folientitel</vt:lpstr>
      </vt:variant>
      <vt:variant>
        <vt:i4>18</vt:i4>
      </vt:variant>
    </vt:vector>
  </HeadingPairs>
  <TitlesOfParts>
    <vt:vector size="19" baseType="lpstr">
      <vt:lpstr>Larissa-Design</vt:lpstr>
      <vt:lpstr>Kulturentwicklungsplanung  im Wirtschaftsraum Rendsburg  Workshop I Vernetzung zwischen Zentrum und Umlandgemeinden  29. Mai 2018 Kulturzentrum Rendsburg </vt:lpstr>
      <vt:lpstr>Begrüßung  Andrea Loose Stadt Rendsburg, Fachbereich Bürgerdienste   Dagmar Rösner M.A. Moderatorin</vt:lpstr>
      <vt:lpstr>Spezifische Ziele  des Kulturentwicklungsprozesses in der Region  In der Kulturentwicklungskonzeption des Wirtschaftsraumes sollen auf regionaler Ebene Möglichkeiten der interkommunalen Zusammenarbeit durch überörtliche Kulturentwicklung genutzt werden. Damit soll die kulturelle Infrastruktur im ländlichen Raum gesichert und durch die Bildung überregionaler Verbünde und kooperativer Partnerschaften (Arbeitsgemeinschaften, Zweckverbände) weiter-entwickelt werden. In diese Aufgabe sollen sowohl kommunale Einrichtungen als auch freie Träger einbezogen werden.  (TUCHMANN Kulturberatung)</vt:lpstr>
      <vt:lpstr>Folie 4</vt:lpstr>
      <vt:lpstr>Folie 5</vt:lpstr>
      <vt:lpstr> Die Kommunen im Wirtschaftraum Rendsburg  2 Städte Rendsburg: 28.350 Einwohner* Büdelsdorf: 10.207 Einwohner   11 Gemeinden 1 Gemeinde unter 1.000 Einwohner (Schülldorf) 5 Gemeinden 1.000 – 3.000 Einwohner (Alt Duvenstedt, Nübbel, Rickert, Schülp, Borgstedt) 2 Gemeinden 3.000 – 5.000 Einwohner  (Jevenstedt, Schacht-Audorf) 3 Gemeinden über 5.000 Einwohner  (Osterrönfeld, Westerrönfeld, Fockbeck)  </vt:lpstr>
      <vt:lpstr>Die Erhebung  zum Kulturangebot im Wirtschaftsraum Rendsburg  Die Fragebögen Versand des Fragebogens „Kulturangebote“ am 14. Februar 2018 über das Kulturnetz Versand beider Fragebögen am 16. Februar 2018 über die Stadt Rendsburg Unzulänglicher Rücklauf – Nachbesserung im Juni / Juli 2018 nur 4 freie Kulturakteure haben den Fragebogen ausgefüllt – keine belastbaren Zahlen  Insgesamt ist keine aussagekräftige Statistik durch die Fragebögen möglich, daher wurden die Kulturangebote in der Region durch eine zusätzliche Recherche im Internet (Liste) ergänzt.</vt:lpstr>
      <vt:lpstr>Auswertung der Erhebung  Gesamte Einwohnerzahl des Wirtschaftsraums: 70.624 Einwohnerzahl von Rendsburg: 28.350  Gesamte Anzahl der Kulturangebote im Wirtschaftsraum: 105 Kulturangebote in Rendsburg: 41 Kulturangebote in Büdelsdorf: 16 Kulturangebote in den Umlandgemeinden insgesamt: 64  70.624 Einwohner können 105 Kulturangebote nutzen.  </vt:lpstr>
      <vt:lpstr>Rendsburg  Museum/Ausstellungen: 6 Theater: 3 Musik: 11 Bildende Kunst: 2  Literatur/Bücherei: 5 Tanz: 1 Archiv: 2 Kino: 3 Geschichts-/Heimatvereine: 2 Weiterbildung: 2 Jugendkultur: 4  gesamt: 41     Büdelsdorf   Museum/Ausstellungen: 2 Theater: 1 Musik: 6 Bildende Kunst: 0 Literatur/Bücherei: 1 Tanz: 1 Archiv: 1 Kino:  Geschichts-/Heimatvereine: 1 Weiterbildung: 1 Jugendkultur: 2  gesamt: 16  Umland gesamt   Museum/Ausstellungen: 8 Theater: 1 Musik: 24 Bildende Kunst: 0 Literatur/Bücherei: 4 Tanz: 1 Archiv: 9 Kino: 0 Geschichts-/Heimatvereine: 5 Weiterbildung: 6 Jugendkultur: 13  gesamt: 64 </vt:lpstr>
      <vt:lpstr>Auswertung nach Sparten    </vt:lpstr>
      <vt:lpstr>Fazit  In den Städten Rendsburg und Büdelsdorf sind alle Sparten vertreten, viel professionelle Kulturarbeit.  In den Gemeinden ist die Kulturarbeit i.d.R. ehrenamtlich, Schwerpunkte: Musik (Chor, Spielmannszüge) Jugendkultur VHS Geschichts- und Heimatvereine (viele Querschnittsaufgaben) </vt:lpstr>
      <vt:lpstr>Welche Synergieeffekte sind möglich?   Wie kann man verknüpfen?</vt:lpstr>
      <vt:lpstr>Impulsreferate  Jörg Bülow Gf Vorstandsmitglied, Gemeindetag Schleswig-Holstein  Reinhard Frank Beauftragter für Kultur des Kreises Rendsburg-Eckernförde  Dr. Uwe Haupenthal  Geschäftsführer, Museumsverbund Nordfriesland </vt:lpstr>
      <vt:lpstr>Workshops   Workshop 1 Der Blick von innen – Wie empfinden die Kommunen das Verhältnis zwischen Zentrum und Umland?  Workshop 2 Unterscheiden sich die kulturellen Identitäten des Umlands und des Zentrums?</vt:lpstr>
      <vt:lpstr>Berichte aus den Workshops</vt:lpstr>
      <vt:lpstr>Diskussion und Zusammenfassung</vt:lpstr>
      <vt:lpstr>Einladung zum nächsten Workshop  „Zielsetzungen  für die Kultur im Wirtschaftsraum Rendsburg“  10. Juli 2018 , 16:30 Uhr – 19:30 Uhr, Kulturzentrum Rendsburg  Themen: Digitalisierung Inklusive Kultur (Barrierefreiheit, kulturelle Vielfalt, soziale Randgruppen) Strategien für die Jugendkultur / langfristiger Erhalt der Kultur in der Region Kulturmarketing / Kulturtourismus</vt:lpstr>
      <vt:lpstr>Vielen Dank!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User</dc:creator>
  <cp:lastModifiedBy>User</cp:lastModifiedBy>
  <cp:revision>123</cp:revision>
  <dcterms:created xsi:type="dcterms:W3CDTF">2017-11-26T07:48:30Z</dcterms:created>
  <dcterms:modified xsi:type="dcterms:W3CDTF">2018-06-04T19:34:09Z</dcterms:modified>
</cp:coreProperties>
</file>